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256" r:id="rId2"/>
    <p:sldId id="357" r:id="rId3"/>
    <p:sldId id="358" r:id="rId4"/>
    <p:sldId id="886" r:id="rId5"/>
    <p:sldId id="660" r:id="rId6"/>
    <p:sldId id="873" r:id="rId7"/>
    <p:sldId id="673" r:id="rId8"/>
    <p:sldId id="674" r:id="rId9"/>
    <p:sldId id="874" r:id="rId10"/>
    <p:sldId id="675" r:id="rId11"/>
    <p:sldId id="629" r:id="rId12"/>
    <p:sldId id="875" r:id="rId13"/>
    <p:sldId id="842" r:id="rId14"/>
    <p:sldId id="639" r:id="rId15"/>
    <p:sldId id="876" r:id="rId16"/>
    <p:sldId id="853" r:id="rId17"/>
    <p:sldId id="855" r:id="rId18"/>
    <p:sldId id="877" r:id="rId19"/>
    <p:sldId id="854" r:id="rId20"/>
    <p:sldId id="857" r:id="rId21"/>
    <p:sldId id="878" r:id="rId22"/>
    <p:sldId id="856" r:id="rId23"/>
    <p:sldId id="859" r:id="rId24"/>
    <p:sldId id="860" r:id="rId25"/>
    <p:sldId id="879" r:id="rId26"/>
    <p:sldId id="858" r:id="rId27"/>
    <p:sldId id="861" r:id="rId28"/>
    <p:sldId id="880" r:id="rId29"/>
    <p:sldId id="647" r:id="rId30"/>
    <p:sldId id="746" r:id="rId31"/>
    <p:sldId id="845" r:id="rId32"/>
    <p:sldId id="881" r:id="rId33"/>
    <p:sldId id="862" r:id="rId34"/>
    <p:sldId id="863" r:id="rId35"/>
    <p:sldId id="882" r:id="rId36"/>
    <p:sldId id="650" r:id="rId37"/>
    <p:sldId id="651" r:id="rId38"/>
    <p:sldId id="883" r:id="rId39"/>
    <p:sldId id="682" r:id="rId40"/>
    <p:sldId id="773" r:id="rId41"/>
    <p:sldId id="696" r:id="rId42"/>
    <p:sldId id="884" r:id="rId43"/>
    <p:sldId id="864" r:id="rId44"/>
    <p:sldId id="865" r:id="rId45"/>
    <p:sldId id="885" r:id="rId46"/>
    <p:sldId id="607" r:id="rId47"/>
    <p:sldId id="872" r:id="rId48"/>
  </p:sldIdLst>
  <p:sldSz cx="9144000" cy="6858000" type="screen4x3"/>
  <p:notesSz cx="6805613" cy="99441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Batalie" initials="CB" lastIdx="1" clrIdx="0">
    <p:extLst>
      <p:ext uri="{19B8F6BF-5375-455C-9EA6-DF929625EA0E}">
        <p15:presenceInfo xmlns:p15="http://schemas.microsoft.com/office/powerpoint/2012/main" userId="S::BatalieC@chasse59.net::e6a25c77-0cf6-4e61-aaed-91d7c1c323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6FAFC"/>
    <a:srgbClr val="F8FAFC"/>
    <a:srgbClr val="99CCFF"/>
    <a:srgbClr val="FF99FF"/>
    <a:srgbClr val="FF66CC"/>
    <a:srgbClr val="FF7C80"/>
    <a:srgbClr val="FFFF99"/>
    <a:srgbClr val="ED7D31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822" autoAdjust="0"/>
  </p:normalViewPr>
  <p:slideViewPr>
    <p:cSldViewPr snapToGrid="0">
      <p:cViewPr varScale="1">
        <p:scale>
          <a:sx n="67" d="100"/>
          <a:sy n="67" d="100"/>
        </p:scale>
        <p:origin x="120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68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68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B3523A88-9741-4503-A52A-5858550A16B6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828"/>
            <a:ext cx="2949841" cy="49768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183" y="9444828"/>
            <a:ext cx="2949841" cy="49768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CDE8341-6FE9-4A50-A421-6F4649DBE4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755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927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183" y="1"/>
            <a:ext cx="2949841" cy="49927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102DB4-D65D-4B6C-9118-53CC6B02EF97}" type="datetimeFigureOut">
              <a:rPr lang="fr-FR"/>
              <a:pPr>
                <a:defRPr/>
              </a:pPr>
              <a:t>27/03/2023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44" y="4786016"/>
            <a:ext cx="5445126" cy="3914674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29"/>
            <a:ext cx="2949841" cy="4992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183" y="9444829"/>
            <a:ext cx="2949841" cy="4992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6E2123-600D-44C3-BE81-C8BB12ECA5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6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2150" y="469900"/>
            <a:ext cx="2930525" cy="2198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</p:spPr>
        <p:txBody>
          <a:bodyPr wrap="square" lIns="92634" tIns="46315" rIns="92634" bIns="463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  <p:sp>
        <p:nvSpPr>
          <p:cNvPr id="668676" name="Text Box 4"/>
          <p:cNvSpPr txBox="1">
            <a:spLocks noChangeArrowheads="1"/>
          </p:cNvSpPr>
          <p:nvPr/>
        </p:nvSpPr>
        <p:spPr bwMode="auto">
          <a:xfrm>
            <a:off x="4067158" y="977875"/>
            <a:ext cx="1940373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634" tIns="46315" rIns="92634" bIns="46315">
            <a:spAutoFit/>
          </a:bodyPr>
          <a:lstStyle/>
          <a:p>
            <a:pPr defTabSz="92683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Michel MARCOTTE</a:t>
            </a:r>
            <a:endParaRPr lang="fr-FR" sz="24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782663" y="1019215"/>
            <a:ext cx="2940305" cy="16154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570" tIns="45785" rIns="91570" bIns="45785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79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8813" y="704850"/>
            <a:ext cx="2509837" cy="188277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140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4025" y="625475"/>
            <a:ext cx="2617788" cy="19621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839186" y="1117263"/>
            <a:ext cx="2621455" cy="1323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642" tIns="45018" rIns="91642" bIns="45018"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Faire un geste discret</a:t>
            </a:r>
          </a:p>
          <a:p>
            <a:pPr algn="ctr"/>
            <a:r>
              <a:rPr lang="fr-FR" sz="2000" b="1">
                <a:latin typeface="Calibri" pitchFamily="34" charset="0"/>
              </a:rPr>
              <a:t>pour indiquer quand</a:t>
            </a:r>
          </a:p>
          <a:p>
            <a:pPr algn="ctr"/>
            <a:r>
              <a:rPr lang="fr-FR" sz="2000" b="1">
                <a:latin typeface="Calibri" pitchFamily="34" charset="0"/>
              </a:rPr>
              <a:t>vous êtes prêt à passer</a:t>
            </a:r>
          </a:p>
          <a:p>
            <a:pPr algn="ctr"/>
            <a:r>
              <a:rPr lang="fr-FR" sz="2000" b="1">
                <a:latin typeface="Calibri" pitchFamily="34" charset="0"/>
              </a:rPr>
              <a:t>à l'écran suivant.</a:t>
            </a:r>
          </a:p>
        </p:txBody>
      </p:sp>
    </p:spTree>
    <p:extLst>
      <p:ext uri="{BB962C8B-B14F-4D97-AF65-F5344CB8AC3E}">
        <p14:creationId xmlns:p14="http://schemas.microsoft.com/office/powerpoint/2010/main" val="354137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8813" y="704850"/>
            <a:ext cx="2509837" cy="188277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978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2150" y="469900"/>
            <a:ext cx="2930525" cy="2198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4067158" y="977875"/>
            <a:ext cx="1940373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634" tIns="46315" rIns="92634" bIns="46315">
            <a:spAutoFit/>
          </a:bodyPr>
          <a:lstStyle/>
          <a:p>
            <a:pPr defTabSz="92683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Michel MARCOTTE</a:t>
            </a:r>
            <a:endParaRPr lang="fr-FR" sz="24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782663" y="1019215"/>
            <a:ext cx="2940305" cy="16154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570" tIns="45785" rIns="91570" bIns="45785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30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E1203-92CA-4B4D-8B96-7FE72259DA55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A2C9C-C1EE-49F6-A1CB-F3DF3E37098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67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719DB-BDEE-4F99-B674-89A585A5A50D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F7AC-EAC1-4253-A0FD-DFFECF7861A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47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C10F9-B230-457B-AE61-E3444B3C38DC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231AA-1887-47E0-92CE-A4A5F730022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599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52CE0-59CA-4575-8703-69574241E035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88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DD842-E0FB-4B7F-ABBF-94AC68917459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97E7C-C0DE-41B9-93A8-4A70C1ABE3B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8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D0CDB-6E21-4B11-8153-1B78EC67EFC2}" type="datetime1">
              <a:rPr lang="fr-FR" smtClean="0"/>
              <a:t>27/03/2023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E03E0-44D5-403E-873E-F84BFCA1400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22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8357C-A2C6-4DF3-B77C-0221D7D2AD82}" type="datetime1">
              <a:rPr lang="fr-FR" smtClean="0"/>
              <a:t>27/03/2023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E306B-6EB9-402E-98CA-9D7A851DE6F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923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6FA5C-ECF6-4FA7-A470-DB7B84774E7A}" type="datetime1">
              <a:rPr lang="fr-FR" smtClean="0"/>
              <a:t>27/03/2023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8E911-4E23-4965-8CB3-6982FB794A1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2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09A7C-1BFC-4502-BBAF-39CF22D81845}" type="datetime1">
              <a:rPr lang="fr-FR" smtClean="0"/>
              <a:t>27/03/2023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69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10173-A8E4-478A-B1C7-CDD74B6460AF}" type="datetime1">
              <a:rPr lang="fr-FR" smtClean="0"/>
              <a:t>27/03/2023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E6455-2E5D-46CC-88C8-51FDBD136A6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48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DD12-F48E-4D61-9F1E-E007010598E9}" type="datetime1">
              <a:rPr lang="fr-FR" smtClean="0"/>
              <a:t>27/03/2023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68094-BE5B-4308-B5AC-91B7EF6ABB6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34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4C7B4C-F7BC-48CF-9708-79A0A53AF6CE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BD5DA1-3041-4AB9-8D8E-D79A4FA1766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4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A2C9C-C1EE-49F6-A1CB-F3DF3E37098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pic>
        <p:nvPicPr>
          <p:cNvPr id="4099" name="Image 1" descr="logo FDC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834" y="1664537"/>
            <a:ext cx="1451075" cy="134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 de texte 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036865" y="3106686"/>
            <a:ext cx="6809014" cy="18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30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ASSEMBLEE GENERALE 2023</a:t>
            </a:r>
          </a:p>
          <a:p>
            <a:pPr algn="ctr">
              <a:spcAft>
                <a:spcPts val="0"/>
              </a:spcAft>
            </a:pPr>
            <a:r>
              <a:rPr lang="fr-FR" sz="18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FEDERATION DEPARTEMENTALE DES CHASSEURS DU NORD</a:t>
            </a:r>
            <a:endParaRPr lang="fr-FR" sz="28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1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8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1621790" y="4018957"/>
            <a:ext cx="52146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3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Saint-Amand-les-Eaux, 25 Mars 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i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979C4E7-8049-417B-91CC-DB1DFB0E26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42" y="4548753"/>
            <a:ext cx="4002300" cy="2181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C23DF36-6ABF-4F9F-A8EF-7261472C18D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/>
          <a:stretch/>
        </p:blipFill>
        <p:spPr bwMode="auto">
          <a:xfrm>
            <a:off x="295820" y="139516"/>
            <a:ext cx="1482090" cy="198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AF2DB2C-F8C3-4C7E-AD1F-7F72073CA9B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91" y="146928"/>
            <a:ext cx="3421380" cy="231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BD7523C-755E-48FD-AC33-4E93DF65333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7" y="4311057"/>
            <a:ext cx="2491223" cy="236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DB7DE0A-8087-4A15-A97A-7748FEBC4D1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5" t="27390" r="533" b="14097"/>
          <a:stretch/>
        </p:blipFill>
        <p:spPr bwMode="auto">
          <a:xfrm>
            <a:off x="7028105" y="2955026"/>
            <a:ext cx="1860550" cy="1021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ED2E46E-7565-4814-B6FE-DC3D30837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62312"/>
              </p:ext>
            </p:extLst>
          </p:nvPr>
        </p:nvGraphicFramePr>
        <p:xfrm>
          <a:off x="771041" y="1131532"/>
          <a:ext cx="7601918" cy="4594936"/>
        </p:xfrm>
        <a:graphic>
          <a:graphicData uri="http://schemas.openxmlformats.org/drawingml/2006/table">
            <a:tbl>
              <a:tblPr firstRow="1" firstCol="1" bandRow="1"/>
              <a:tblGrid>
                <a:gridCol w="3399244">
                  <a:extLst>
                    <a:ext uri="{9D8B030D-6E8A-4147-A177-3AD203B41FA5}">
                      <a16:colId xmlns:a16="http://schemas.microsoft.com/office/drawing/2014/main" val="2522064022"/>
                    </a:ext>
                  </a:extLst>
                </a:gridCol>
                <a:gridCol w="2094171">
                  <a:extLst>
                    <a:ext uri="{9D8B030D-6E8A-4147-A177-3AD203B41FA5}">
                      <a16:colId xmlns:a16="http://schemas.microsoft.com/office/drawing/2014/main" val="3465342093"/>
                    </a:ext>
                  </a:extLst>
                </a:gridCol>
                <a:gridCol w="2108503">
                  <a:extLst>
                    <a:ext uri="{9D8B030D-6E8A-4147-A177-3AD203B41FA5}">
                      <a16:colId xmlns:a16="http://schemas.microsoft.com/office/drawing/2014/main" val="2768494703"/>
                    </a:ext>
                  </a:extLst>
                </a:gridCol>
              </a:tblGrid>
              <a:tr h="4621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AFFECTATION DU RESULTAT 2021-2022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48783"/>
                  </a:ext>
                </a:extLst>
              </a:tr>
              <a:tr h="57442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508502"/>
                  </a:ext>
                </a:extLst>
              </a:tr>
              <a:tr h="465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Avant affectation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Après affectation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77321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816761"/>
                  </a:ext>
                </a:extLst>
              </a:tr>
              <a:tr h="43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RESERVES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3 059 364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3 013 464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0906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226184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86190"/>
                  </a:ext>
                </a:extLst>
              </a:tr>
              <a:tr h="60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DE L'EXERCICE 2021-2022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45 900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508135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740457"/>
                  </a:ext>
                </a:extLst>
              </a:tr>
              <a:tr h="294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075378"/>
                  </a:ext>
                </a:extLst>
              </a:tr>
              <a:tr h="585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3 013 464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62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1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3397" y="759823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3</a:t>
            </a:r>
            <a:r>
              <a:rPr lang="fr-FR" b="1" u="sng" baseline="30000" dirty="0">
                <a:latin typeface="+mn-lt"/>
              </a:rPr>
              <a:t>ème</a:t>
            </a:r>
            <a:r>
              <a:rPr lang="fr-FR" b="1" u="sng" baseline="30000" dirty="0"/>
              <a:t> </a:t>
            </a:r>
            <a:r>
              <a:rPr lang="fr-FR" b="1" u="sng" dirty="0">
                <a:latin typeface="+mn-lt"/>
              </a:rPr>
              <a:t>RESOLUTION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644" y="2432998"/>
            <a:ext cx="7886700" cy="839858"/>
          </a:xfrm>
        </p:spPr>
        <p:txBody>
          <a:bodyPr/>
          <a:lstStyle/>
          <a:p>
            <a:r>
              <a:rPr lang="fr-FR" sz="2700" b="1" dirty="0"/>
              <a:t>Approuvez-vous l’affectation du résultat présentée </a:t>
            </a:r>
            <a:r>
              <a:rPr lang="fr-FR" sz="2700" dirty="0"/>
              <a:t>: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07346" y="4648506"/>
            <a:ext cx="79293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397" y="3511633"/>
            <a:ext cx="73251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6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3397" y="759823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3</a:t>
            </a:r>
            <a:r>
              <a:rPr lang="fr-FR" b="1" u="sng" baseline="30000" dirty="0">
                <a:latin typeface="+mn-lt"/>
              </a:rPr>
              <a:t>ème</a:t>
            </a:r>
            <a:r>
              <a:rPr lang="fr-FR" b="1" u="sng" baseline="30000" dirty="0"/>
              <a:t> </a:t>
            </a:r>
            <a:r>
              <a:rPr lang="fr-FR" b="1" u="sng" dirty="0">
                <a:latin typeface="+mn-lt"/>
              </a:rPr>
              <a:t>RESOLUTION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644" y="2432998"/>
            <a:ext cx="7886700" cy="839858"/>
          </a:xfrm>
        </p:spPr>
        <p:txBody>
          <a:bodyPr/>
          <a:lstStyle/>
          <a:p>
            <a:r>
              <a:rPr lang="fr-FR" sz="2700" b="1" dirty="0"/>
              <a:t>Approuvez-vous l’affectation du résultat présentée </a:t>
            </a:r>
            <a:r>
              <a:rPr lang="fr-FR" sz="2700" dirty="0"/>
              <a:t>: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377435"/>
            <a:ext cx="6051353" cy="815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DES TARIFS 2023-2024</a:t>
            </a:r>
            <a:b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(Recettes fédérales)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542C309-5B10-4099-87AB-21EAA90A9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1108"/>
              </p:ext>
            </p:extLst>
          </p:nvPr>
        </p:nvGraphicFramePr>
        <p:xfrm>
          <a:off x="1204504" y="3065235"/>
          <a:ext cx="7142206" cy="2878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9591">
                  <a:extLst>
                    <a:ext uri="{9D8B030D-6E8A-4147-A177-3AD203B41FA5}">
                      <a16:colId xmlns:a16="http://schemas.microsoft.com/office/drawing/2014/main" val="4080540319"/>
                    </a:ext>
                  </a:extLst>
                </a:gridCol>
                <a:gridCol w="3272615">
                  <a:extLst>
                    <a:ext uri="{9D8B030D-6E8A-4147-A177-3AD203B41FA5}">
                      <a16:colId xmlns:a16="http://schemas.microsoft.com/office/drawing/2014/main" val="3236423033"/>
                    </a:ext>
                  </a:extLst>
                </a:gridCol>
              </a:tblGrid>
              <a:tr h="238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Cotisations fédérales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Tarif (euros)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2069654585"/>
                  </a:ext>
                </a:extLst>
              </a:tr>
              <a:tr h="238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Prix du timbre fédéral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70 €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1253746231"/>
                  </a:ext>
                </a:extLst>
              </a:tr>
              <a:tr h="487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Prix du timbre fédéral pour validation temporaire 9 jours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35 €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1073189882"/>
                  </a:ext>
                </a:extLst>
              </a:tr>
              <a:tr h="487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Prix du timbre fédéral pour validation temporaire 3 jours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18 €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283778745"/>
                  </a:ext>
                </a:extLst>
              </a:tr>
              <a:tr h="238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 du timbre sanglier Nord</a:t>
                      </a: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30 €</a:t>
                      </a: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 du timbre sanglier Nord 3 jours</a:t>
                      </a: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10 €</a:t>
                      </a: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925820704"/>
                  </a:ext>
                </a:extLst>
              </a:tr>
              <a:tr h="487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Abonnement annuel au journal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« Le Chasseur du Nord »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7,50 €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912980206"/>
                  </a:ext>
                </a:extLst>
              </a:tr>
            </a:tbl>
          </a:graphicData>
        </a:graphic>
      </p:graphicFrame>
      <p:pic>
        <p:nvPicPr>
          <p:cNvPr id="10" name="Picture 3" descr="logofede">
            <a:extLst>
              <a:ext uri="{FF2B5EF4-FFF2-40B4-BE49-F238E27FC236}">
                <a16:creationId xmlns:a16="http://schemas.microsoft.com/office/drawing/2014/main" id="{7EB10082-82AC-42FA-8BC9-F4F3F103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08" y="233668"/>
            <a:ext cx="948092" cy="8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s://www.fdc76.com/wp-content/uploads/2021/05/valida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794">
            <a:off x="1126671" y="1349587"/>
            <a:ext cx="2542903" cy="152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973754" y="6143245"/>
            <a:ext cx="782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PAS DE CHANGEMENT PAR RAPPORT A LA CAMPAGNE 2022-2023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B577B5F-2D24-4550-BB58-A128B509D3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31" y="1188715"/>
            <a:ext cx="1219835" cy="1729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9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4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tarifaires présentées ci-dessus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7104" y="4707340"/>
            <a:ext cx="79482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560" y="3879843"/>
            <a:ext cx="74148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6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4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tarifaires présentées ci-dessus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377435"/>
            <a:ext cx="6051353" cy="815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DES TARIFS 2023-2024</a:t>
            </a:r>
            <a:b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Dispositifs de marquage</a:t>
            </a:r>
            <a:b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(Recettes fédérales)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542C309-5B10-4099-87AB-21EAA90A9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9788"/>
              </p:ext>
            </p:extLst>
          </p:nvPr>
        </p:nvGraphicFramePr>
        <p:xfrm>
          <a:off x="1009138" y="4137381"/>
          <a:ext cx="7127055" cy="1538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1382">
                  <a:extLst>
                    <a:ext uri="{9D8B030D-6E8A-4147-A177-3AD203B41FA5}">
                      <a16:colId xmlns:a16="http://schemas.microsoft.com/office/drawing/2014/main" val="4080540319"/>
                    </a:ext>
                  </a:extLst>
                </a:gridCol>
                <a:gridCol w="3265673">
                  <a:extLst>
                    <a:ext uri="{9D8B030D-6E8A-4147-A177-3AD203B41FA5}">
                      <a16:colId xmlns:a16="http://schemas.microsoft.com/office/drawing/2014/main" val="3236423033"/>
                    </a:ext>
                  </a:extLst>
                </a:gridCol>
              </a:tblGrid>
              <a:tr h="3441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Dispositif de marquage du Plan de chasse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Tarif (euros)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2069654585"/>
                  </a:ext>
                </a:extLst>
              </a:tr>
              <a:tr h="2985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2565876684"/>
                  </a:ext>
                </a:extLst>
              </a:tr>
              <a:tr h="2985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Cerf élaphe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50 €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87789213"/>
                  </a:ext>
                </a:extLst>
              </a:tr>
              <a:tr h="2985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Chevreuil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18 €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1485689577"/>
                  </a:ext>
                </a:extLst>
              </a:tr>
              <a:tr h="2985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Daim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18€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3147798809"/>
                  </a:ext>
                </a:extLst>
              </a:tr>
            </a:tbl>
          </a:graphicData>
        </a:graphic>
      </p:graphicFrame>
      <p:pic>
        <p:nvPicPr>
          <p:cNvPr id="10" name="Picture 3" descr="logofede">
            <a:extLst>
              <a:ext uri="{FF2B5EF4-FFF2-40B4-BE49-F238E27FC236}">
                <a16:creationId xmlns:a16="http://schemas.microsoft.com/office/drawing/2014/main" id="{7EB10082-82AC-42FA-8BC9-F4F3F103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08" y="233668"/>
            <a:ext cx="948092" cy="8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641" y="1865193"/>
            <a:ext cx="1140051" cy="1707028"/>
          </a:xfrm>
          <a:prstGeom prst="rect">
            <a:avLst/>
          </a:prstGeom>
        </p:spPr>
      </p:pic>
      <p:pic>
        <p:nvPicPr>
          <p:cNvPr id="15" name="Image 14" descr="C:\Users\AUROYF~1.CHA\AppData\Local\Temp\43\9960.j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324">
            <a:off x="1190942" y="1858338"/>
            <a:ext cx="1378726" cy="196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C:\Users\AUROYF~1.CHA\AppData\Local\Temp\43\10218.jp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805">
            <a:off x="6737839" y="1840138"/>
            <a:ext cx="1365112" cy="20248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777811" y="5831383"/>
            <a:ext cx="782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PAS DE CHANGEMENT PAR RAPPORT A LA CAMPAGNE 2022-2023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5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tarifaires présentées ci-dessus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7104" y="4707340"/>
            <a:ext cx="79482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560" y="3879843"/>
            <a:ext cx="74148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6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5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tarifaires présentées ci-dessus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377435"/>
            <a:ext cx="6051353" cy="815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DES TARIFS 2023-2024</a:t>
            </a:r>
            <a:b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Adhésion Territoriale</a:t>
            </a:r>
            <a:b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(Recettes fédérales)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542C309-5B10-4099-87AB-21EAA90A9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17822"/>
              </p:ext>
            </p:extLst>
          </p:nvPr>
        </p:nvGraphicFramePr>
        <p:xfrm>
          <a:off x="499708" y="2351315"/>
          <a:ext cx="3706586" cy="2938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199">
                  <a:extLst>
                    <a:ext uri="{9D8B030D-6E8A-4147-A177-3AD203B41FA5}">
                      <a16:colId xmlns:a16="http://schemas.microsoft.com/office/drawing/2014/main" val="4080540319"/>
                    </a:ext>
                  </a:extLst>
                </a:gridCol>
                <a:gridCol w="1698387">
                  <a:extLst>
                    <a:ext uri="{9D8B030D-6E8A-4147-A177-3AD203B41FA5}">
                      <a16:colId xmlns:a16="http://schemas.microsoft.com/office/drawing/2014/main" val="3236423033"/>
                    </a:ext>
                  </a:extLst>
                </a:gridCol>
              </a:tblGrid>
              <a:tr h="650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Adhésion territoriale FDC 59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Tarif (euros)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2069654585"/>
                  </a:ext>
                </a:extLst>
              </a:tr>
              <a:tr h="650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Affiliation</a:t>
                      </a:r>
                      <a:r>
                        <a:rPr lang="fr-FR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Territoriale obligatoire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42,50 €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1952683230"/>
                  </a:ext>
                </a:extLst>
              </a:tr>
              <a:tr h="11007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Contrat d’Adhésion Territoriale Optionnel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85 €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3674212634"/>
                  </a:ext>
                </a:extLst>
              </a:tr>
              <a:tr h="5378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Taxe hectare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0,80 €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3994412235"/>
                  </a:ext>
                </a:extLst>
              </a:tr>
            </a:tbl>
          </a:graphicData>
        </a:graphic>
      </p:graphicFrame>
      <p:pic>
        <p:nvPicPr>
          <p:cNvPr id="10" name="Picture 3" descr="logofede">
            <a:extLst>
              <a:ext uri="{FF2B5EF4-FFF2-40B4-BE49-F238E27FC236}">
                <a16:creationId xmlns:a16="http://schemas.microsoft.com/office/drawing/2014/main" id="{7EB10082-82AC-42FA-8BC9-F4F3F103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08" y="233668"/>
            <a:ext cx="948092" cy="8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36863" y="5524662"/>
            <a:ext cx="2941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PAS DE CHANGEMENT PAR RAPPORT A LA CAMPAGNE 2022-2023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D2B9CF-D3B6-40C1-AD19-319CC0A6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5476"/>
            <a:ext cx="4072293" cy="46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" y="2743202"/>
            <a:ext cx="9144002" cy="1800225"/>
          </a:xfrm>
        </p:spPr>
        <p:txBody>
          <a:bodyPr vert="horz" wrap="square" lIns="50900" tIns="25004" rIns="50900" bIns="25004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br>
              <a:rPr lang="fr-FR" dirty="0">
                <a:solidFill>
                  <a:srgbClr val="003366"/>
                </a:solidFill>
              </a:rPr>
            </a:br>
            <a:r>
              <a:rPr lang="fr-FR" b="1" dirty="0">
                <a:solidFill>
                  <a:srgbClr val="003366"/>
                </a:solidFill>
                <a:latin typeface="+mn-lt"/>
              </a:rPr>
              <a:t>Approbation du P.V </a:t>
            </a:r>
            <a:br>
              <a:rPr lang="fr-FR" b="1" dirty="0">
                <a:solidFill>
                  <a:srgbClr val="003366"/>
                </a:solidFill>
                <a:latin typeface="+mn-lt"/>
              </a:rPr>
            </a:br>
            <a:r>
              <a:rPr lang="fr-FR" b="1" dirty="0">
                <a:solidFill>
                  <a:srgbClr val="003366"/>
                </a:solidFill>
                <a:latin typeface="+mn-lt"/>
              </a:rPr>
              <a:t>de l’AG du 26 Mars 2022</a:t>
            </a:r>
            <a:br>
              <a:rPr lang="fr-FR" dirty="0">
                <a:solidFill>
                  <a:srgbClr val="003366"/>
                </a:solidFill>
              </a:rPr>
            </a:br>
            <a:br>
              <a:rPr lang="fr-FR" b="1" dirty="0">
                <a:solidFill>
                  <a:srgbClr val="003366"/>
                </a:solidFill>
              </a:rPr>
            </a:b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Joël DESWARTE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7651" name="Picture 3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83" y="332245"/>
            <a:ext cx="1413571" cy="129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6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tarifaires présentées ci-dessus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7104" y="4707340"/>
            <a:ext cx="79482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560" y="3879843"/>
            <a:ext cx="74148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6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6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tarifaires présentées ci-dessus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377435"/>
            <a:ext cx="6051353" cy="815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DES TARIFS 2023-2024</a:t>
            </a:r>
            <a:b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 Territoriale Dégâts</a:t>
            </a:r>
            <a:b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(Recettes fédérales)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542C309-5B10-4099-87AB-21EAA90A9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97042"/>
              </p:ext>
            </p:extLst>
          </p:nvPr>
        </p:nvGraphicFramePr>
        <p:xfrm>
          <a:off x="238310" y="2050260"/>
          <a:ext cx="4888862" cy="3574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747">
                  <a:extLst>
                    <a:ext uri="{9D8B030D-6E8A-4147-A177-3AD203B41FA5}">
                      <a16:colId xmlns:a16="http://schemas.microsoft.com/office/drawing/2014/main" val="4080540319"/>
                    </a:ext>
                  </a:extLst>
                </a:gridCol>
                <a:gridCol w="2240115">
                  <a:extLst>
                    <a:ext uri="{9D8B030D-6E8A-4147-A177-3AD203B41FA5}">
                      <a16:colId xmlns:a16="http://schemas.microsoft.com/office/drawing/2014/main" val="3236423033"/>
                    </a:ext>
                  </a:extLst>
                </a:gridCol>
              </a:tblGrid>
              <a:tr h="7026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Indemnisation</a:t>
                      </a:r>
                      <a:r>
                        <a:rPr lang="fr-FR" sz="1600" baseline="0" dirty="0">
                          <a:effectLst/>
                        </a:rPr>
                        <a:t> des dégâts agricoles du grand gibier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Tarif (euros)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2069654585"/>
                  </a:ext>
                </a:extLst>
              </a:tr>
              <a:tr h="28723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Contribution Territoriale Dégâts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5 € forfaitaire minimum</a:t>
                      </a:r>
                      <a:r>
                        <a:rPr lang="fr-FR" sz="1600" baseline="0" dirty="0">
                          <a:effectLst/>
                        </a:rPr>
                        <a:t> et/ou</a:t>
                      </a:r>
                      <a:r>
                        <a:rPr lang="fr-FR" sz="1600" dirty="0">
                          <a:effectLst/>
                        </a:rPr>
                        <a:t> taxe hectare boisé modulable par Unité de Gestion  Grand Gibier en fonction du montant des dégâts agricoles 21-22 pour tout attributaire d’un plan</a:t>
                      </a:r>
                      <a:r>
                        <a:rPr lang="fr-FR" sz="1600" baseline="0" dirty="0">
                          <a:effectLst/>
                        </a:rPr>
                        <a:t> de chasse grand gibier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1231911720"/>
                  </a:ext>
                </a:extLst>
              </a:tr>
            </a:tbl>
          </a:graphicData>
        </a:graphic>
      </p:graphicFrame>
      <p:pic>
        <p:nvPicPr>
          <p:cNvPr id="10" name="Picture 3" descr="logofede">
            <a:extLst>
              <a:ext uri="{FF2B5EF4-FFF2-40B4-BE49-F238E27FC236}">
                <a16:creationId xmlns:a16="http://schemas.microsoft.com/office/drawing/2014/main" id="{7EB10082-82AC-42FA-8BC9-F4F3F103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08" y="233668"/>
            <a:ext cx="948092" cy="8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174" y="2775856"/>
            <a:ext cx="3558047" cy="22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377435"/>
            <a:ext cx="6051353" cy="815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DES TARIFS 2023-2024</a:t>
            </a:r>
            <a:b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 Territoriale Dégâts</a:t>
            </a:r>
            <a:b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(Recettes fédérales)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10" name="Picture 3" descr="logofede">
            <a:extLst>
              <a:ext uri="{FF2B5EF4-FFF2-40B4-BE49-F238E27FC236}">
                <a16:creationId xmlns:a16="http://schemas.microsoft.com/office/drawing/2014/main" id="{7EB10082-82AC-42FA-8BC9-F4F3F103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08" y="233668"/>
            <a:ext cx="948092" cy="8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CA827BA-F407-4CCC-9BDE-67D1DB9A2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48450"/>
              </p:ext>
            </p:extLst>
          </p:nvPr>
        </p:nvGraphicFramePr>
        <p:xfrm>
          <a:off x="1038385" y="1433593"/>
          <a:ext cx="7361696" cy="5287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848">
                  <a:extLst>
                    <a:ext uri="{9D8B030D-6E8A-4147-A177-3AD203B41FA5}">
                      <a16:colId xmlns:a16="http://schemas.microsoft.com/office/drawing/2014/main" val="2212522820"/>
                    </a:ext>
                  </a:extLst>
                </a:gridCol>
                <a:gridCol w="3680848">
                  <a:extLst>
                    <a:ext uri="{9D8B030D-6E8A-4147-A177-3AD203B41FA5}">
                      <a16:colId xmlns:a16="http://schemas.microsoft.com/office/drawing/2014/main" val="3212649641"/>
                    </a:ext>
                  </a:extLst>
                </a:gridCol>
              </a:tblGrid>
              <a:tr h="1882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Indemnisation des dégâts agricoles du grand gibier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95462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Unités de Gestion Grand Gibier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Tarif CTD 2023/2024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2408474942"/>
                  </a:ext>
                </a:extLst>
              </a:tr>
              <a:tr h="582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1 – 2 – 4 – 7 – 8 – 9 – 10 – 13 – 14 – 18 –20 – 21 – 23 – 24 – 25 – 26 – 28– 30 – 31 – 33 – 38 – 43 – 44 - 46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5 € forfaitaire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1191032227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174813231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3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3,63 €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3843383748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5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3,06 €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1249135820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6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</a:rPr>
                        <a:t>8,29 € / ha boisé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3845447354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11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0,03 €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3506446855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12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1,41 €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1011718283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15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3,05 €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1836109322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16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5,12 €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2995898822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17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0,34 € 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477269837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19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5,73 € 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1958259157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22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3,37 € 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931388343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27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1,11 €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1776594599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29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0,36 €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257541356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32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0,70 €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2405135797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34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3,40 €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2878342396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35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</a:rPr>
                        <a:t>1,74 € / ha boisé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60028615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36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14,79 €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2081840687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37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2,89 €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3955903139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39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0,23 €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2007491050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40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1,93 €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1249122765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41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2,83 € 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452449916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42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2,87 € 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1669355185"/>
                  </a:ext>
                </a:extLst>
              </a:tr>
              <a:tr h="188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UGGG 45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0,40 € / ha boisé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7" marR="61957" marT="0" marB="0"/>
                </a:tc>
                <a:extLst>
                  <a:ext uri="{0D108BD9-81ED-4DB2-BD59-A6C34878D82A}">
                    <a16:rowId xmlns:a16="http://schemas.microsoft.com/office/drawing/2014/main" val="336916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7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tarifaires présentées ci-dessus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7104" y="4707340"/>
            <a:ext cx="79482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560" y="3879843"/>
            <a:ext cx="74148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6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7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tarifaires présentées ci-dessus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6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377435"/>
            <a:ext cx="6051353" cy="815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DES TARIFS 2023-2024</a:t>
            </a:r>
            <a:b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Contributions nationales de la FDC 59)</a:t>
            </a:r>
            <a:b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542C309-5B10-4099-87AB-21EAA90A9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91271"/>
              </p:ext>
            </p:extLst>
          </p:nvPr>
        </p:nvGraphicFramePr>
        <p:xfrm>
          <a:off x="768987" y="2197216"/>
          <a:ext cx="3460113" cy="2001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662">
                  <a:extLst>
                    <a:ext uri="{9D8B030D-6E8A-4147-A177-3AD203B41FA5}">
                      <a16:colId xmlns:a16="http://schemas.microsoft.com/office/drawing/2014/main" val="4080540319"/>
                    </a:ext>
                  </a:extLst>
                </a:gridCol>
                <a:gridCol w="1585451">
                  <a:extLst>
                    <a:ext uri="{9D8B030D-6E8A-4147-A177-3AD203B41FA5}">
                      <a16:colId xmlns:a16="http://schemas.microsoft.com/office/drawing/2014/main" val="3236423033"/>
                    </a:ext>
                  </a:extLst>
                </a:gridCol>
              </a:tblGrid>
              <a:tr h="503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Participations diverses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 Tarif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59590227"/>
                  </a:ext>
                </a:extLst>
              </a:tr>
              <a:tr h="36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ISNEA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1 € / chasseur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1066783450"/>
                  </a:ext>
                </a:extLst>
              </a:tr>
              <a:tr h="1118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FONDATION PROTECTION DES HABITATS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0,30 € / chasseur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8" marR="66588" marT="0" marB="0"/>
                </a:tc>
                <a:extLst>
                  <a:ext uri="{0D108BD9-81ED-4DB2-BD59-A6C34878D82A}">
                    <a16:rowId xmlns:a16="http://schemas.microsoft.com/office/drawing/2014/main" val="3654665381"/>
                  </a:ext>
                </a:extLst>
              </a:tr>
            </a:tbl>
          </a:graphicData>
        </a:graphic>
      </p:graphicFrame>
      <p:pic>
        <p:nvPicPr>
          <p:cNvPr id="10" name="Picture 3" descr="logofede">
            <a:extLst>
              <a:ext uri="{FF2B5EF4-FFF2-40B4-BE49-F238E27FC236}">
                <a16:creationId xmlns:a16="http://schemas.microsoft.com/office/drawing/2014/main" id="{7EB10082-82AC-42FA-8BC9-F4F3F103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08" y="233668"/>
            <a:ext cx="948092" cy="8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s://www.fdc69.com/wp-content/uploads/Logo-fondation-2016-e156836193327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04" y="1521278"/>
            <a:ext cx="1490254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logo" descr="http://www.isnea.eu/wp-content/themes/isnea/images/logo_isne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06" y="4280806"/>
            <a:ext cx="2619647" cy="16546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973754" y="4572001"/>
            <a:ext cx="3169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PAS DE CHANGEMENT PAR RAPPORT A LA CAMPAGNE 2022-2023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8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tarifaires présentées ci-dessus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7104" y="4707340"/>
            <a:ext cx="79482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560" y="3879843"/>
            <a:ext cx="74148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6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8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tarifaires présentées ci-dessus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" y="1214438"/>
            <a:ext cx="2038350" cy="152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Espace réservé du contenu 7"/>
          <p:cNvSpPr>
            <a:spLocks noGrp="1"/>
          </p:cNvSpPr>
          <p:nvPr>
            <p:ph idx="1"/>
          </p:nvPr>
        </p:nvSpPr>
        <p:spPr>
          <a:xfrm>
            <a:off x="628650" y="2967038"/>
            <a:ext cx="7886700" cy="252293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fr-FR" sz="4050" b="1" dirty="0"/>
          </a:p>
          <a:p>
            <a:pPr algn="ctr" eaLnBrk="1" hangingPunct="1">
              <a:buFont typeface="Arial" charset="0"/>
              <a:buNone/>
            </a:pPr>
            <a:r>
              <a:rPr lang="fr-FR" sz="4050" b="1" dirty="0"/>
              <a:t>Subventions prévues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2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8650" y="-200927"/>
            <a:ext cx="7886700" cy="1325563"/>
          </a:xfrm>
        </p:spPr>
        <p:txBody>
          <a:bodyPr/>
          <a:lstStyle/>
          <a:p>
            <a:pPr algn="ctr"/>
            <a:r>
              <a:rPr lang="fr-FR" b="1" dirty="0">
                <a:latin typeface="+mn-lt"/>
              </a:rPr>
              <a:t>Test des boîtiers électroniques </a:t>
            </a:r>
          </a:p>
        </p:txBody>
      </p:sp>
      <p:pic>
        <p:nvPicPr>
          <p:cNvPr id="200706" name="Picture 2" descr="Z:\claire\AG\ag 2014\devis\boitier vot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0221" y="776095"/>
            <a:ext cx="2818905" cy="3075169"/>
          </a:xfrm>
          <a:prstGeom prst="rect">
            <a:avLst/>
          </a:prstGeom>
          <a:noFill/>
        </p:spPr>
      </p:pic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614864" y="1133741"/>
            <a:ext cx="3407060" cy="181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575" b="1" dirty="0"/>
              <a:t>VOUS ETES :</a:t>
            </a:r>
          </a:p>
          <a:p>
            <a:pPr lvl="1">
              <a:buNone/>
            </a:pPr>
            <a:endParaRPr lang="fr-FR" sz="1575" b="1" dirty="0"/>
          </a:p>
          <a:p>
            <a:pPr lvl="2">
              <a:buNone/>
            </a:pPr>
            <a:r>
              <a:rPr lang="fr-FR" sz="2475" b="1" dirty="0"/>
              <a:t>POUR = 1         </a:t>
            </a:r>
          </a:p>
          <a:p>
            <a:pPr lvl="2">
              <a:buNone/>
            </a:pPr>
            <a:r>
              <a:rPr lang="fr-FR" sz="2475" b="1" dirty="0"/>
              <a:t>CONTRE = 2     </a:t>
            </a:r>
          </a:p>
          <a:p>
            <a:pPr lvl="1">
              <a:buNone/>
            </a:pPr>
            <a:r>
              <a:rPr lang="fr-FR" sz="2475" b="1" dirty="0"/>
              <a:t>		ABSTENTION = 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E03E0-44D5-403E-873E-F84BFCA1400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28650" y="3835377"/>
            <a:ext cx="8018961" cy="438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1575" b="1" dirty="0">
                <a:solidFill>
                  <a:srgbClr val="FF0000"/>
                </a:solidFill>
              </a:rPr>
              <a:t>!</a:t>
            </a:r>
            <a:r>
              <a:rPr lang="fr-FR" b="1" dirty="0">
                <a:solidFill>
                  <a:srgbClr val="FF0000"/>
                </a:solidFill>
              </a:rPr>
              <a:t>  VALIDER VOTRE CHOIX EN APPUYANT SUR LA TOUCHE </a:t>
            </a:r>
            <a:r>
              <a:rPr lang="fr-FR" sz="2251" b="1" dirty="0">
                <a:solidFill>
                  <a:srgbClr val="FF0000"/>
                </a:solidFill>
              </a:rPr>
              <a:t>« SEND »</a:t>
            </a:r>
            <a:endParaRPr lang="fr-FR" sz="2251" dirty="0"/>
          </a:p>
        </p:txBody>
      </p:sp>
      <p:sp>
        <p:nvSpPr>
          <p:cNvPr id="2" name="Flèche droite 1"/>
          <p:cNvSpPr/>
          <p:nvPr/>
        </p:nvSpPr>
        <p:spPr>
          <a:xfrm rot="945381">
            <a:off x="2012333" y="2060126"/>
            <a:ext cx="369245" cy="1403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 rot="19943699">
            <a:off x="2342823" y="1541023"/>
            <a:ext cx="153504" cy="6512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 rot="9509178">
            <a:off x="2820084" y="2322490"/>
            <a:ext cx="165896" cy="6202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3067032">
            <a:off x="3059741" y="1605395"/>
            <a:ext cx="153693" cy="7159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93601" y="1890116"/>
            <a:ext cx="17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86711" y="1252191"/>
            <a:ext cx="22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65931" y="2945723"/>
            <a:ext cx="18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63506" y="1613117"/>
            <a:ext cx="86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SEND</a:t>
            </a:r>
          </a:p>
        </p:txBody>
      </p:sp>
      <p:sp>
        <p:nvSpPr>
          <p:cNvPr id="1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16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9775" y="384178"/>
            <a:ext cx="3657600" cy="815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DES SUBVENTIONS</a:t>
            </a:r>
            <a:b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ADHERENTS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2023-2024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995" y="1997074"/>
            <a:ext cx="8386010" cy="39147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800" dirty="0"/>
          </a:p>
          <a:p>
            <a:pPr marL="457200" lvl="1" indent="0">
              <a:buNone/>
            </a:pPr>
            <a:endParaRPr lang="fr-FR" sz="2100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endParaRPr lang="fr-FR" sz="21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EBF0618-07E0-49F6-8B47-99A87110E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55667"/>
              </p:ext>
            </p:extLst>
          </p:nvPr>
        </p:nvGraphicFramePr>
        <p:xfrm>
          <a:off x="675776" y="1794783"/>
          <a:ext cx="4141152" cy="3699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575">
                  <a:extLst>
                    <a:ext uri="{9D8B030D-6E8A-4147-A177-3AD203B41FA5}">
                      <a16:colId xmlns:a16="http://schemas.microsoft.com/office/drawing/2014/main" val="3360012029"/>
                    </a:ext>
                  </a:extLst>
                </a:gridCol>
                <a:gridCol w="1650577">
                  <a:extLst>
                    <a:ext uri="{9D8B030D-6E8A-4147-A177-3AD203B41FA5}">
                      <a16:colId xmlns:a16="http://schemas.microsoft.com/office/drawing/2014/main" val="3630315216"/>
                    </a:ext>
                  </a:extLst>
                </a:gridCol>
              </a:tblGrid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Subventions directes aux adhérents territoriaux avec l’option multiservices (CATO) et aux piégeurs du</a:t>
                      </a:r>
                      <a:r>
                        <a:rPr lang="fr-FR" sz="1400" baseline="0" dirty="0">
                          <a:effectLst/>
                        </a:rPr>
                        <a:t> Nord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Montant (euros)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455626"/>
                  </a:ext>
                </a:extLst>
              </a:tr>
              <a:tr h="597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Aménagement du territoire / matériel de rétrocession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111 000 €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70689"/>
                  </a:ext>
                </a:extLst>
              </a:tr>
              <a:tr h="9649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Régulation des prédateurs + retour des données de capture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50 000 €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1575413"/>
                  </a:ext>
                </a:extLst>
              </a:tr>
              <a:tr h="4715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Accueil des jeunes chasseurs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30 000 €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300707"/>
                  </a:ext>
                </a:extLst>
              </a:tr>
              <a:tr h="4715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TOTAL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201 000 €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398773"/>
                  </a:ext>
                </a:extLst>
              </a:tr>
            </a:tbl>
          </a:graphicData>
        </a:graphic>
      </p:graphicFrame>
      <p:pic>
        <p:nvPicPr>
          <p:cNvPr id="8" name="Picture 3" descr="logofede">
            <a:extLst>
              <a:ext uri="{FF2B5EF4-FFF2-40B4-BE49-F238E27FC236}">
                <a16:creationId xmlns:a16="http://schemas.microsoft.com/office/drawing/2014/main" id="{4A040A99-3A5D-4A4F-9EE9-B2D5E6DB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08" y="297471"/>
            <a:ext cx="948092" cy="8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082" y="1520306"/>
            <a:ext cx="1835055" cy="1377815"/>
          </a:xfrm>
          <a:prstGeom prst="rect">
            <a:avLst/>
          </a:prstGeom>
        </p:spPr>
      </p:pic>
      <p:pic>
        <p:nvPicPr>
          <p:cNvPr id="10" name="Image 9" descr="photo garde et pieges 0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82" y="3173062"/>
            <a:ext cx="1835055" cy="136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14919.tif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69" y="4884421"/>
            <a:ext cx="1822668" cy="124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1365640" y="5627532"/>
            <a:ext cx="293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PAS DE CHANGEMENT PAR RAPPORT A LA CAMPAGNE 2022-2023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9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de subventions présentées précédemment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7104" y="4707340"/>
            <a:ext cx="79482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560" y="3879843"/>
            <a:ext cx="74148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6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9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de subventions présentées précédemment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9775" y="384178"/>
            <a:ext cx="3657600" cy="8159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DES SUBVENTIONS</a:t>
            </a:r>
            <a:b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ASSOCIATIONS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2023-2024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995" y="1997074"/>
            <a:ext cx="8386010" cy="39147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800" dirty="0"/>
          </a:p>
          <a:p>
            <a:pPr marL="457200" lvl="1" indent="0">
              <a:buNone/>
            </a:pPr>
            <a:endParaRPr lang="fr-FR" sz="2100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endParaRPr lang="fr-FR" sz="21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EBF0618-07E0-49F6-8B47-99A87110E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81820"/>
              </p:ext>
            </p:extLst>
          </p:nvPr>
        </p:nvGraphicFramePr>
        <p:xfrm>
          <a:off x="2009775" y="1577071"/>
          <a:ext cx="5331279" cy="4845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564">
                  <a:extLst>
                    <a:ext uri="{9D8B030D-6E8A-4147-A177-3AD203B41FA5}">
                      <a16:colId xmlns:a16="http://schemas.microsoft.com/office/drawing/2014/main" val="3360012029"/>
                    </a:ext>
                  </a:extLst>
                </a:gridCol>
                <a:gridCol w="2514715">
                  <a:extLst>
                    <a:ext uri="{9D8B030D-6E8A-4147-A177-3AD203B41FA5}">
                      <a16:colId xmlns:a16="http://schemas.microsoft.com/office/drawing/2014/main" val="3630315216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Subventions particulières aux</a:t>
                      </a:r>
                      <a:r>
                        <a:rPr lang="fr-FR" sz="1400" baseline="0" dirty="0">
                          <a:effectLst/>
                        </a:rPr>
                        <a:t> Associations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Montant 2023/2024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69298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Association des Déterreurs du Nord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8 500 €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3699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Association des Piégeurs Agréés et des Gardes Assermentés du Nord (APANGA)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7 000€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461499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Piéger Garder Réguler dans le Nord (PGR 59)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1 000 €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024564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Union Nationale pour l’Utilisation de Chiens de Rouge (UNUCR 59)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1 500 €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178807"/>
                  </a:ext>
                </a:extLst>
              </a:tr>
              <a:tr h="9084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Association Départementale des Chasseurs de Grand Gibier du Nord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(ADCGG 59)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1 500 €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947669"/>
                  </a:ext>
                </a:extLst>
              </a:tr>
              <a:tr h="3987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Association des archers du Nord (CAN 59)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056496"/>
                  </a:ext>
                </a:extLst>
              </a:tr>
              <a:tr h="3987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Diverses propositions sur avis du Conseil d’Administration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10 000 €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436365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TOTAL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30 000 €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915137"/>
                  </a:ext>
                </a:extLst>
              </a:tr>
            </a:tbl>
          </a:graphicData>
        </a:graphic>
      </p:graphicFrame>
      <p:pic>
        <p:nvPicPr>
          <p:cNvPr id="8" name="Picture 3" descr="logofede">
            <a:extLst>
              <a:ext uri="{FF2B5EF4-FFF2-40B4-BE49-F238E27FC236}">
                <a16:creationId xmlns:a16="http://schemas.microsoft.com/office/drawing/2014/main" id="{4A040A99-3A5D-4A4F-9EE9-B2D5E6DB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08" y="297471"/>
            <a:ext cx="948092" cy="8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s://www.chasse59.fr/wp-content/uploads/logo2-deterreurs-nor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" y="1588305"/>
            <a:ext cx="1874520" cy="109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logo apang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74" y="1588305"/>
            <a:ext cx="1432560" cy="14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s://pgr598.webnode.fr/_files/200000002-db2d4dc26d/50000000.jpg?ph=594f1d04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23841" r="77637" b="15563"/>
          <a:stretch/>
        </p:blipFill>
        <p:spPr bwMode="auto">
          <a:xfrm>
            <a:off x="499708" y="3093719"/>
            <a:ext cx="1143000" cy="1394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https://www.chasse59.fr/wp-content/uploads/liste-2021-unucr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0"/>
          <a:stretch/>
        </p:blipFill>
        <p:spPr bwMode="auto">
          <a:xfrm>
            <a:off x="7476309" y="3168235"/>
            <a:ext cx="1667691" cy="1298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030" y="5070829"/>
            <a:ext cx="1152244" cy="12497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9BFE03A-3798-476E-98D3-EB4C3387C20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53" y="4809538"/>
            <a:ext cx="1249680" cy="124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6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10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de subventions présentées précédemment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7104" y="4707340"/>
            <a:ext cx="79482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560" y="3879843"/>
            <a:ext cx="74148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6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60" y="503928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10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</a:t>
            </a:r>
            <a:r>
              <a:rPr lang="fr-FR" b="1" u="sng" dirty="0"/>
              <a:t>:</a:t>
            </a:r>
            <a:endParaRPr lang="fr-FR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17742"/>
            <a:ext cx="7886700" cy="929751"/>
          </a:xfrm>
        </p:spPr>
        <p:txBody>
          <a:bodyPr/>
          <a:lstStyle/>
          <a:p>
            <a:pPr marL="171450" lvl="1">
              <a:spcBef>
                <a:spcPts val="750"/>
              </a:spcBef>
              <a:spcAft>
                <a:spcPts val="450"/>
              </a:spcAft>
            </a:pPr>
            <a:r>
              <a:rPr lang="fr-FR" sz="2100" b="1" u="sng" dirty="0"/>
              <a:t>Validez-vous, pour la saison 2023/2024, les propositions de subventions présentées précédemment :</a:t>
            </a:r>
          </a:p>
          <a:p>
            <a:pPr marL="171450" lvl="1">
              <a:spcBef>
                <a:spcPts val="750"/>
              </a:spcBef>
              <a:spcAft>
                <a:spcPts val="450"/>
              </a:spcAft>
            </a:pPr>
            <a:endParaRPr lang="fr-FR" sz="2100" b="1" u="sng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10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03" y="362761"/>
            <a:ext cx="1280987" cy="9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5554" y="3148013"/>
            <a:ext cx="8192690" cy="857250"/>
          </a:xfrm>
        </p:spPr>
        <p:txBody>
          <a:bodyPr vert="horz" lIns="67866" tIns="33338" rIns="67866" bIns="33338" rtlCol="0" anchor="ctr">
            <a:noAutofit/>
          </a:bodyPr>
          <a:lstStyle/>
          <a:p>
            <a:pPr algn="ctr">
              <a:defRPr/>
            </a:pPr>
            <a:r>
              <a:rPr lang="fr-FR" sz="4050" b="1" dirty="0">
                <a:latin typeface="+mn-lt"/>
              </a:rPr>
              <a:t>Approbation finale du budget </a:t>
            </a:r>
            <a:br>
              <a:rPr lang="fr-FR" sz="4050" b="1" dirty="0">
                <a:latin typeface="+mn-lt"/>
              </a:rPr>
            </a:br>
            <a:r>
              <a:rPr lang="fr-FR" sz="4050" b="1" dirty="0">
                <a:latin typeface="+mn-lt"/>
              </a:rPr>
              <a:t>2023 - 2024</a:t>
            </a:r>
          </a:p>
        </p:txBody>
      </p:sp>
      <p:pic>
        <p:nvPicPr>
          <p:cNvPr id="1239044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54" y="329712"/>
            <a:ext cx="1714739" cy="12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5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273" y="1244056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11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: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554" y="2861637"/>
            <a:ext cx="8199081" cy="872483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/>
              <a:t>Validez-vous le projet de budget pour la période du 1</a:t>
            </a:r>
            <a:r>
              <a:rPr lang="fr-FR" b="1" baseline="30000" dirty="0"/>
              <a:t>er</a:t>
            </a:r>
            <a:r>
              <a:rPr lang="fr-FR" b="1" dirty="0"/>
              <a:t> Juillet 2023 au 30 Juin 2024 qui vient de vous être présenté :</a:t>
            </a:r>
          </a:p>
          <a:p>
            <a:pPr marL="342900" lvl="1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26846" y="5044996"/>
            <a:ext cx="80261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6883" y="4149137"/>
            <a:ext cx="72564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11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554" y="329712"/>
            <a:ext cx="1665947" cy="12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6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273" y="1244056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latin typeface="+mn-lt"/>
              </a:rPr>
              <a:t>11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: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554" y="2861637"/>
            <a:ext cx="8199081" cy="872483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/>
              <a:t>Validez-vous le projet de budget pour la période du 1</a:t>
            </a:r>
            <a:r>
              <a:rPr lang="fr-FR" b="1" baseline="30000" dirty="0"/>
              <a:t>er</a:t>
            </a:r>
            <a:r>
              <a:rPr lang="fr-FR" b="1" dirty="0"/>
              <a:t> Juillet 2023 au 30 Juin 2024 qui vient de vous être présenté :</a:t>
            </a:r>
          </a:p>
          <a:p>
            <a:pPr marL="342900" lvl="1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11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54" y="329712"/>
            <a:ext cx="1665947" cy="12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71002" y="2690442"/>
            <a:ext cx="8515350" cy="1384300"/>
          </a:xfrm>
        </p:spPr>
        <p:txBody>
          <a:bodyPr vert="horz" wrap="square" lIns="50900" tIns="25004" rIns="50900" bIns="25004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br>
              <a:rPr lang="fr-FR" dirty="0">
                <a:solidFill>
                  <a:srgbClr val="003366"/>
                </a:solidFill>
              </a:rPr>
            </a:br>
            <a:r>
              <a:rPr lang="fr-FR" sz="2700" b="1" dirty="0">
                <a:solidFill>
                  <a:srgbClr val="003366"/>
                </a:solidFill>
                <a:latin typeface="+mn-lt"/>
              </a:rPr>
              <a:t>Propositions de dates d’ouverture et de fermeture </a:t>
            </a:r>
            <a:br>
              <a:rPr lang="fr-FR" sz="2700" b="1" dirty="0">
                <a:solidFill>
                  <a:srgbClr val="003366"/>
                </a:solidFill>
                <a:latin typeface="+mn-lt"/>
              </a:rPr>
            </a:br>
            <a:r>
              <a:rPr lang="fr-FR" sz="2700" b="1" dirty="0">
                <a:solidFill>
                  <a:srgbClr val="003366"/>
                </a:solidFill>
                <a:latin typeface="+mn-lt"/>
              </a:rPr>
              <a:t>pour la saison 2023-2024</a:t>
            </a:r>
            <a:br>
              <a:rPr lang="fr-FR" sz="2700" b="1" dirty="0">
                <a:solidFill>
                  <a:srgbClr val="003366"/>
                </a:solidFill>
                <a:latin typeface="+mn-lt"/>
              </a:rPr>
            </a:br>
            <a:endParaRPr lang="fr-FR" sz="2700" b="1" dirty="0"/>
          </a:p>
        </p:txBody>
      </p:sp>
      <p:pic>
        <p:nvPicPr>
          <p:cNvPr id="603139" name="Picture 3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60" y="328195"/>
            <a:ext cx="1413571" cy="129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2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+mn-lt"/>
              </a:rPr>
              <a:t>Test des boîtiers électroniques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E03E0-44D5-403E-873E-F84BFCA1400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C5E86F-84D5-4B78-BEB0-F46E3EA55656}"/>
              </a:ext>
            </a:extLst>
          </p:cNvPr>
          <p:cNvSpPr txBox="1"/>
          <p:nvPr/>
        </p:nvSpPr>
        <p:spPr>
          <a:xfrm>
            <a:off x="2828925" y="787972"/>
            <a:ext cx="4657725" cy="78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OUVERTURE GENERALE : 17 septembre 2023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FERMETURE GENERALE : 29 février 2024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logofede">
            <a:extLst>
              <a:ext uri="{FF2B5EF4-FFF2-40B4-BE49-F238E27FC236}">
                <a16:creationId xmlns:a16="http://schemas.microsoft.com/office/drawing/2014/main" id="{592FA0AD-318B-46AC-8175-8DB4F0FA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930" y="283764"/>
            <a:ext cx="1203720" cy="8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C9EEF44-A53A-4DDB-ABB6-ECF20E30C2FB}"/>
              </a:ext>
            </a:extLst>
          </p:cNvPr>
          <p:cNvSpPr txBox="1"/>
          <p:nvPr/>
        </p:nvSpPr>
        <p:spPr>
          <a:xfrm>
            <a:off x="907866" y="5853975"/>
            <a:ext cx="7839076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Vénerie sous terre du blaireau pour les périodes complémentaires : du 1</a:t>
            </a:r>
            <a:r>
              <a:rPr lang="fr-F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juillet 2023 au 16 septembre 2023 et du 15 mai 2024 au 30 juin 2024.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04D5008-4B44-4928-9F06-F9A5A55C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2312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5D43329-A6D4-40B8-BB2A-7058E05BA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5866"/>
              </p:ext>
            </p:extLst>
          </p:nvPr>
        </p:nvGraphicFramePr>
        <p:xfrm>
          <a:off x="712923" y="1790054"/>
          <a:ext cx="7839075" cy="3913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737">
                  <a:extLst>
                    <a:ext uri="{9D8B030D-6E8A-4147-A177-3AD203B41FA5}">
                      <a16:colId xmlns:a16="http://schemas.microsoft.com/office/drawing/2014/main" val="2600032327"/>
                    </a:ext>
                  </a:extLst>
                </a:gridCol>
                <a:gridCol w="2010060">
                  <a:extLst>
                    <a:ext uri="{9D8B030D-6E8A-4147-A177-3AD203B41FA5}">
                      <a16:colId xmlns:a16="http://schemas.microsoft.com/office/drawing/2014/main" val="957425767"/>
                    </a:ext>
                  </a:extLst>
                </a:gridCol>
                <a:gridCol w="1502476">
                  <a:extLst>
                    <a:ext uri="{9D8B030D-6E8A-4147-A177-3AD203B41FA5}">
                      <a16:colId xmlns:a16="http://schemas.microsoft.com/office/drawing/2014/main" val="1295616786"/>
                    </a:ext>
                  </a:extLst>
                </a:gridCol>
                <a:gridCol w="2311802">
                  <a:extLst>
                    <a:ext uri="{9D8B030D-6E8A-4147-A177-3AD203B41FA5}">
                      <a16:colId xmlns:a16="http://schemas.microsoft.com/office/drawing/2014/main" val="849410089"/>
                    </a:ext>
                  </a:extLst>
                </a:gridCol>
              </a:tblGrid>
              <a:tr h="2667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Petit gibier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127908"/>
                  </a:ext>
                </a:extLst>
              </a:tr>
              <a:tr h="2096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Espèces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Ouverture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Fermeture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Conditions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994159"/>
                  </a:ext>
                </a:extLst>
              </a:tr>
              <a:tr h="2096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Lièvre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17 septembre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 décembre 2023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PGCA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6989763"/>
                  </a:ext>
                </a:extLst>
              </a:tr>
              <a:tr h="2096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Perdrix grise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17 septembre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22 octobre 2023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</a:rPr>
                        <a:t>4 jours modulables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605696"/>
                  </a:ext>
                </a:extLst>
              </a:tr>
              <a:tr h="130383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Faisan commun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(Chasses professionnelles, Territoires en Forêt domaniale et bois de + 30 ha d’un seul tenant)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17 septembre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29 février 2024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234495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Faisan commun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(Territoires en PGCA)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17 septembre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31 décembre 2023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963459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Autres territoires :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Faisan commun (coq)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17 septembre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</a:rPr>
                        <a:t>31 janvier 2024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</a:rPr>
                        <a:t>2 jours/semaine : Mercredi et Dimanche modulables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</a:rPr>
                        <a:t>sur carte de modulation ou déclaration écrite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383396"/>
                  </a:ext>
                </a:extLst>
              </a:tr>
              <a:tr h="4376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Autres territoires :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Faisan commun (poule)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17 septembre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</a:rPr>
                        <a:t>30 novembre 2023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695637"/>
                  </a:ext>
                </a:extLst>
              </a:tr>
              <a:tr h="2096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Faisan vénéré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17 septembre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29 février 2024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Bois de + de 3 ha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38973"/>
                  </a:ext>
                </a:extLst>
              </a:tr>
              <a:tr h="2096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Perdrix rouge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17 septembre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29 février 2024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14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1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989366" y="1521069"/>
            <a:ext cx="7886700" cy="804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b="1" u="sng" dirty="0">
                <a:latin typeface="+mn-lt"/>
              </a:rPr>
              <a:t>12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:</a:t>
            </a:r>
            <a:endParaRPr lang="fr-FR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2075" y="2575095"/>
            <a:ext cx="815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Approuvez-vous les propositions de dates d’ouverture et de clôture de la chasse du petit gibier et les modalités pour la campagne 2023/2024, qui vous ont été présentées ci-avant et qui seront soumises à la Commission Départementale de la Chasse et de la Faune Sauvage.</a:t>
            </a:r>
          </a:p>
        </p:txBody>
      </p:sp>
      <p:pic>
        <p:nvPicPr>
          <p:cNvPr id="5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555" y="329712"/>
            <a:ext cx="1596888" cy="11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1412" y="4080029"/>
            <a:ext cx="72564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560" y="4830651"/>
            <a:ext cx="80261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9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10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989366" y="1521069"/>
            <a:ext cx="7886700" cy="804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b="1" u="sng" dirty="0">
                <a:latin typeface="+mn-lt"/>
              </a:rPr>
              <a:t>12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:</a:t>
            </a:r>
            <a:endParaRPr lang="fr-FR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2075" y="2575095"/>
            <a:ext cx="815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Approuvez-vous les propositions de dates d’ouverture et de clôture de la chasse du petit gibier et les modalités pour la campagne 2023/2024, qui vous ont été présentées ci-avant et qui seront soumises à la Commission Départementale de la Chasse et de la Faune Sauvage.</a:t>
            </a:r>
          </a:p>
        </p:txBody>
      </p:sp>
      <p:pic>
        <p:nvPicPr>
          <p:cNvPr id="5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55" y="329712"/>
            <a:ext cx="1596888" cy="11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8" name="Picture 4" descr="logofede">
            <a:extLst>
              <a:ext uri="{FF2B5EF4-FFF2-40B4-BE49-F238E27FC236}">
                <a16:creationId xmlns:a16="http://schemas.microsoft.com/office/drawing/2014/main" id="{592FA0AD-318B-46AC-8175-8DB4F0FA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930" y="283764"/>
            <a:ext cx="1203720" cy="8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3955DB7-9215-4DF7-A61B-CFF5A1B22BE2}"/>
              </a:ext>
            </a:extLst>
          </p:cNvPr>
          <p:cNvSpPr txBox="1"/>
          <p:nvPr/>
        </p:nvSpPr>
        <p:spPr>
          <a:xfrm>
            <a:off x="1281876" y="5563572"/>
            <a:ext cx="6877050" cy="1585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CHANGEMENT PAR RAPPORT A LA CAMPAGNE 2022-2023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F169BE1-C913-4343-B405-3DA4A1BC8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309903"/>
              </p:ext>
            </p:extLst>
          </p:nvPr>
        </p:nvGraphicFramePr>
        <p:xfrm>
          <a:off x="1131376" y="2278252"/>
          <a:ext cx="7027550" cy="2997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493">
                  <a:extLst>
                    <a:ext uri="{9D8B030D-6E8A-4147-A177-3AD203B41FA5}">
                      <a16:colId xmlns:a16="http://schemas.microsoft.com/office/drawing/2014/main" val="938600007"/>
                    </a:ext>
                  </a:extLst>
                </a:gridCol>
                <a:gridCol w="1818721">
                  <a:extLst>
                    <a:ext uri="{9D8B030D-6E8A-4147-A177-3AD203B41FA5}">
                      <a16:colId xmlns:a16="http://schemas.microsoft.com/office/drawing/2014/main" val="2013582531"/>
                    </a:ext>
                  </a:extLst>
                </a:gridCol>
                <a:gridCol w="1819394">
                  <a:extLst>
                    <a:ext uri="{9D8B030D-6E8A-4147-A177-3AD203B41FA5}">
                      <a16:colId xmlns:a16="http://schemas.microsoft.com/office/drawing/2014/main" val="837588231"/>
                    </a:ext>
                  </a:extLst>
                </a:gridCol>
                <a:gridCol w="1598942">
                  <a:extLst>
                    <a:ext uri="{9D8B030D-6E8A-4147-A177-3AD203B41FA5}">
                      <a16:colId xmlns:a16="http://schemas.microsoft.com/office/drawing/2014/main" val="840031192"/>
                    </a:ext>
                  </a:extLst>
                </a:gridCol>
              </a:tblGrid>
              <a:tr h="239262"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gibier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625276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Espèces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Ouverture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Fermeture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Conditions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619841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Cerf – Chevreuil - Daim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17 septembre 2023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29 février 2024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Plan de chasse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206722"/>
                  </a:ext>
                </a:extLst>
              </a:tr>
              <a:tr h="4890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Tir d’été du Cerf et du Daim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</a:t>
                      </a:r>
                      <a:r>
                        <a:rPr lang="fr-FR" sz="1100" b="1" baseline="30000" dirty="0">
                          <a:effectLst/>
                        </a:rPr>
                        <a:t>er</a:t>
                      </a:r>
                      <a:r>
                        <a:rPr lang="fr-FR" sz="1100" b="1" dirty="0">
                          <a:effectLst/>
                        </a:rPr>
                        <a:t> septembre 2023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16 septembre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Sur autorisation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077261"/>
                  </a:ext>
                </a:extLst>
              </a:tr>
              <a:tr h="4890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Tir d’été du Chevreuil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(Affût et approche)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</a:t>
                      </a:r>
                      <a:r>
                        <a:rPr lang="fr-FR" sz="1100" b="1" baseline="30000" dirty="0">
                          <a:effectLst/>
                        </a:rPr>
                        <a:t>er</a:t>
                      </a:r>
                      <a:r>
                        <a:rPr lang="fr-FR" sz="1100" b="1" dirty="0">
                          <a:effectLst/>
                        </a:rPr>
                        <a:t> juillet 2023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</a:t>
                      </a:r>
                      <a:r>
                        <a:rPr lang="fr-FR" sz="1100" b="1" baseline="30000" dirty="0">
                          <a:effectLst/>
                        </a:rPr>
                        <a:t>er</a:t>
                      </a:r>
                      <a:r>
                        <a:rPr lang="fr-FR" sz="1100" b="1" dirty="0">
                          <a:effectLst/>
                        </a:rPr>
                        <a:t> juin 2024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16 septembre 2023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30 juin 2024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Sur autorisation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595740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Sanglier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17 septembre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31 mars 2024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 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838410"/>
                  </a:ext>
                </a:extLst>
              </a:tr>
              <a:tr h="4890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Tir d’été du sanglier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(Affût et approche)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</a:t>
                      </a:r>
                      <a:r>
                        <a:rPr lang="fr-FR" sz="1100" b="1" baseline="30000">
                          <a:effectLst/>
                        </a:rPr>
                        <a:t>er</a:t>
                      </a:r>
                      <a:r>
                        <a:rPr lang="fr-FR" sz="1100" b="1">
                          <a:effectLst/>
                        </a:rPr>
                        <a:t> juillet 2023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</a:t>
                      </a:r>
                      <a:r>
                        <a:rPr lang="fr-FR" sz="1100" b="1" baseline="30000">
                          <a:effectLst/>
                        </a:rPr>
                        <a:t>er</a:t>
                      </a:r>
                      <a:r>
                        <a:rPr lang="fr-FR" sz="1100" b="1">
                          <a:effectLst/>
                        </a:rPr>
                        <a:t> juin 2024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16 septembre 2023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30 juin 2024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Sur autorisation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314513"/>
                  </a:ext>
                </a:extLst>
              </a:tr>
              <a:tr h="4890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Tir d’été du sanglier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(en battue)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15 août 2023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16 septembre 2023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Sur maïs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73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5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989366" y="1521069"/>
            <a:ext cx="7886700" cy="804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b="1" u="sng" dirty="0">
                <a:latin typeface="+mn-lt"/>
              </a:rPr>
              <a:t>13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:</a:t>
            </a:r>
            <a:endParaRPr lang="fr-FR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2075" y="2575095"/>
            <a:ext cx="815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Approuvez-vous les propositions de dates d’ouverture et de clôture de la chasse du grand gibier et les modalités pour la campagne 2023/2024, qui vous ont été présentées ci-avant et qui seront soumises à la Commission Départementale de la Chasse et de la Faune Sauvage.</a:t>
            </a:r>
          </a:p>
        </p:txBody>
      </p:sp>
      <p:pic>
        <p:nvPicPr>
          <p:cNvPr id="5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555" y="329712"/>
            <a:ext cx="1596888" cy="11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1412" y="4080029"/>
            <a:ext cx="72564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560" y="4830651"/>
            <a:ext cx="80261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9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10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989366" y="1521069"/>
            <a:ext cx="7886700" cy="804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b="1" u="sng" dirty="0">
                <a:latin typeface="+mn-lt"/>
              </a:rPr>
              <a:t>13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:</a:t>
            </a:r>
            <a:endParaRPr lang="fr-FR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2075" y="2575095"/>
            <a:ext cx="815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Approuvez-vous les propositions de dates d’ouverture et de clôture de la chasse du grand gibier et les modalités pour la campagne 2023/2024, qui vous ont été présentées ci-avant et qui seront soumises à la Commission Départementale de la Chasse et de la Faune Sauvage.</a:t>
            </a:r>
          </a:p>
        </p:txBody>
      </p:sp>
      <p:pic>
        <p:nvPicPr>
          <p:cNvPr id="5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55" y="329712"/>
            <a:ext cx="1596888" cy="11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fr-FR" dirty="0"/>
          </a:p>
          <a:p>
            <a:pPr marL="0" indent="0" eaLnBrk="1" hangingPunct="1">
              <a:buNone/>
            </a:pPr>
            <a:endParaRPr lang="fr-FR" dirty="0"/>
          </a:p>
          <a:p>
            <a:pPr marL="0" indent="0" eaLnBrk="1" hangingPunct="1">
              <a:buNone/>
            </a:pPr>
            <a:endParaRPr lang="fr-FR" dirty="0"/>
          </a:p>
          <a:p>
            <a:pPr algn="ctr" eaLnBrk="1" hangingPunct="1">
              <a:buFont typeface="Arial" charset="0"/>
              <a:buNone/>
            </a:pPr>
            <a:r>
              <a:rPr lang="fr-FR" sz="4000" b="1" dirty="0"/>
              <a:t>Mot de la fin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pic>
        <p:nvPicPr>
          <p:cNvPr id="48131" name="Picture 4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505020"/>
            <a:ext cx="1769072" cy="132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0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758B11-AF54-4B9C-8785-B9435C156E2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0B8A91-F401-40D3-A633-E5C8164D0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07"/>
            <a:ext cx="9144000" cy="68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3" name="Picture 3" descr="logof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783" y="332245"/>
            <a:ext cx="1413571" cy="129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54172" y="2796703"/>
            <a:ext cx="750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Approuvez-vous le procès-verbal de l’Assemblée Générale du 26 Mars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805" y="3782888"/>
            <a:ext cx="75047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436" y="4838788"/>
            <a:ext cx="7969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49669" y="1421250"/>
            <a:ext cx="6765681" cy="857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b="1" u="sng" dirty="0">
                <a:latin typeface="+mn-lt"/>
              </a:rPr>
              <a:t>1</a:t>
            </a:r>
            <a:r>
              <a:rPr lang="fr-FR" b="1" u="sng" baseline="30000" dirty="0">
                <a:latin typeface="+mn-lt"/>
              </a:rPr>
              <a:t>ère </a:t>
            </a:r>
            <a:r>
              <a:rPr lang="fr-FR" b="1" u="sng" dirty="0">
                <a:latin typeface="+mn-lt"/>
              </a:rPr>
              <a:t>RESOLUTION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791700" y="163062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#V#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944100" y="178302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#V#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3" name="Picture 3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83" y="332245"/>
            <a:ext cx="1413571" cy="129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54172" y="2796703"/>
            <a:ext cx="750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Approuvez-vous le procès-verbal de l’Assemblée Générale du 26 Mars 2022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49669" y="1421250"/>
            <a:ext cx="6765681" cy="857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b="1" u="sng" dirty="0">
                <a:latin typeface="+mn-lt"/>
              </a:rPr>
              <a:t>1</a:t>
            </a:r>
            <a:r>
              <a:rPr lang="fr-FR" b="1" u="sng" baseline="30000" dirty="0">
                <a:latin typeface="+mn-lt"/>
              </a:rPr>
              <a:t>ère </a:t>
            </a:r>
            <a:r>
              <a:rPr lang="fr-FR" b="1" u="sng" dirty="0">
                <a:latin typeface="+mn-lt"/>
              </a:rPr>
              <a:t>RESOLUTION :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109913" y="1802606"/>
            <a:ext cx="4985147" cy="1485900"/>
          </a:xfrm>
        </p:spPr>
        <p:txBody>
          <a:bodyPr vert="horz" lIns="67866" tIns="33338" rIns="67866" bIns="33338" rtlCol="0" anchor="ctr">
            <a:normAutofit fontScale="90000"/>
          </a:bodyPr>
          <a:lstStyle/>
          <a:p>
            <a:pPr algn="ctr" eaLnBrk="1" hangingPunct="1">
              <a:defRPr/>
            </a:pPr>
            <a:r>
              <a:rPr lang="fr-FR" sz="4050" b="1" dirty="0">
                <a:latin typeface="+mn-lt"/>
              </a:rPr>
              <a:t>Comptes de l’exercice </a:t>
            </a:r>
            <a:br>
              <a:rPr lang="fr-FR" sz="4050" b="1" dirty="0">
                <a:latin typeface="+mn-lt"/>
              </a:rPr>
            </a:br>
            <a:r>
              <a:rPr lang="fr-FR" sz="4050" b="1" dirty="0">
                <a:latin typeface="+mn-lt"/>
              </a:rPr>
              <a:t>du 1</a:t>
            </a:r>
            <a:r>
              <a:rPr lang="fr-FR" sz="4050" b="1" baseline="30000" dirty="0">
                <a:latin typeface="+mn-lt"/>
              </a:rPr>
              <a:t>er</a:t>
            </a:r>
            <a:r>
              <a:rPr lang="fr-FR" sz="4050" b="1" dirty="0">
                <a:latin typeface="+mn-lt"/>
              </a:rPr>
              <a:t> juillet 2021 au </a:t>
            </a:r>
            <a:br>
              <a:rPr lang="fr-FR" sz="4050" b="1" dirty="0">
                <a:latin typeface="+mn-lt"/>
              </a:rPr>
            </a:br>
            <a:r>
              <a:rPr lang="fr-FR" sz="4050" b="1" dirty="0">
                <a:latin typeface="+mn-lt"/>
              </a:rPr>
              <a:t>30 juin 2022</a:t>
            </a:r>
          </a:p>
        </p:txBody>
      </p:sp>
      <p:pic>
        <p:nvPicPr>
          <p:cNvPr id="1236996" name="Picture 4" descr="logofe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10" y="1143001"/>
            <a:ext cx="2109788" cy="157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125141" y="3782616"/>
            <a:ext cx="7499747" cy="805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/>
          <a:p>
            <a:pPr algn="ctr"/>
            <a:r>
              <a:rPr lang="fr-FR" sz="2400" b="1">
                <a:solidFill>
                  <a:srgbClr val="31017F"/>
                </a:solidFill>
                <a:latin typeface="Calibri" pitchFamily="34" charset="0"/>
              </a:rPr>
              <a:t>Approbation des comptes, quitus et affectation du résultat</a:t>
            </a:r>
            <a:endParaRPr lang="fr-FR" sz="2400" b="1">
              <a:solidFill>
                <a:srgbClr val="31017F"/>
              </a:solidFill>
              <a:latin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B0F9-6A88-47F0-8E57-225FCD967E9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0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latin typeface="+mn-lt"/>
              </a:rPr>
              <a:t> 2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351160"/>
            <a:ext cx="7886700" cy="15795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400" b="1" dirty="0"/>
              <a:t>Après avoir entendu lecture du rapport de gestion, et du rapport du commissaire aux comptes sur les comptes annuels de l’exercice 2021/2022, l’Assemblée générale approuve les comptes qui lui ont été présentés et dont le résultat est déficitaire de 45 900 € et donne quitus aux administrateurs pour leur gestion.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17982" y="4609082"/>
            <a:ext cx="75047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OUI = tapez 1         NON = tapez 2      ABSTENTION = tapez 3</a:t>
            </a:r>
          </a:p>
        </p:txBody>
      </p:sp>
      <p:sp>
        <p:nvSpPr>
          <p:cNvPr id="7" name="Rectangle 6"/>
          <p:cNvSpPr/>
          <p:nvPr/>
        </p:nvSpPr>
        <p:spPr>
          <a:xfrm>
            <a:off x="717982" y="5549808"/>
            <a:ext cx="79564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CC0099"/>
                </a:solidFill>
              </a:rPr>
              <a:t>!</a:t>
            </a:r>
            <a:r>
              <a:rPr lang="fr-FR" b="1" dirty="0">
                <a:solidFill>
                  <a:srgbClr val="CC0099"/>
                </a:solidFill>
              </a:rPr>
              <a:t>    VALIDER VOTRE CHOIX EN APPUYANT SUR LA TOUCHE « SEND »</a:t>
            </a:r>
            <a:endParaRPr lang="fr-FR" dirty="0">
              <a:solidFill>
                <a:srgbClr val="CC0099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5" name="Vote"/>
          <p:cNvSpPr txBox="1"/>
          <p:nvPr/>
        </p:nvSpPr>
        <p:spPr>
          <a:xfrm>
            <a:off x="9398000" y="63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sp>
        <p:nvSpPr>
          <p:cNvPr id="9" name="Vote"/>
          <p:cNvSpPr txBox="1"/>
          <p:nvPr/>
        </p:nvSpPr>
        <p:spPr>
          <a:xfrm>
            <a:off x="9398000" y="190500"/>
            <a:ext cx="369012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>
                <a:latin typeface="Arial" panose="020B0604020202020204" pitchFamily="34" charset="0"/>
              </a:rPr>
              <a:t>#V#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0"/>
            <a:ext cx="770569" cy="1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latin typeface="+mn-lt"/>
              </a:rPr>
              <a:t> 2</a:t>
            </a:r>
            <a:r>
              <a:rPr lang="fr-FR" b="1" u="sng" baseline="30000" dirty="0">
                <a:latin typeface="+mn-lt"/>
              </a:rPr>
              <a:t>ème </a:t>
            </a:r>
            <a:r>
              <a:rPr lang="fr-FR" b="1" u="sng" dirty="0">
                <a:latin typeface="+mn-lt"/>
              </a:rPr>
              <a:t>RESOLUTION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132085"/>
            <a:ext cx="7886700" cy="15795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400" b="1" dirty="0"/>
              <a:t>Après avoir entendu lecture du rapport de gestion, et du rapport du commissaire aux comptes sur les comptes annuels de l’exercice 2021/2022, l’Assemblée générale approuve les comptes qui lui ont été présentés et dont le résultat est déficitaire de 45 900 € et donne quitus aux administrateurs pour leur gestion.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C4758B11-AF54-4B9C-8785-B9435C156E2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21805" y="3782888"/>
            <a:ext cx="8017698" cy="2362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r-FR" b="1" dirty="0"/>
              <a:t>OUI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NON</a:t>
            </a:r>
          </a:p>
          <a:p>
            <a:pPr lvl="1">
              <a:lnSpc>
                <a:spcPct val="250000"/>
              </a:lnSpc>
            </a:pPr>
            <a:r>
              <a:rPr lang="fr-FR" b="1" dirty="0"/>
              <a:t>ABSTENTION</a:t>
            </a:r>
          </a:p>
          <a:p>
            <a:pPr lvl="1">
              <a:lnSpc>
                <a:spcPct val="250000"/>
              </a:lnSpc>
            </a:pPr>
            <a:endParaRPr lang="fr-FR" sz="5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4076700"/>
            <a:ext cx="4130944" cy="1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652"/>
  <p:tag name="SHPID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35411"/>
  <p:tag name="SHPID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38412"/>
  <p:tag name="SHPID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42613"/>
  <p:tag name="SHPID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45614"/>
  <p:tag name="SHPI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943"/>
  <p:tag name="SHPID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1244"/>
  <p:tag name="SHPID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1545"/>
  <p:tag name="SHPID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1846"/>
  <p:tag name="SHPID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2147"/>
  <p:tag name="SHPID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2548"/>
  <p:tag name="SHPID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2849"/>
  <p:tag name="SHPID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D" val="232410"/>
  <p:tag name="SHPID" val="9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10278</TotalTime>
  <Words>2298</Words>
  <Application>Microsoft Office PowerPoint</Application>
  <PresentationFormat>Affichage à l'écran (4:3)</PresentationFormat>
  <Paragraphs>560</Paragraphs>
  <Slides>47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3" baseType="lpstr">
      <vt:lpstr>Times New Roman</vt:lpstr>
      <vt:lpstr>Calibri Light</vt:lpstr>
      <vt:lpstr>Calibri</vt:lpstr>
      <vt:lpstr>Courier New</vt:lpstr>
      <vt:lpstr>Arial</vt:lpstr>
      <vt:lpstr>Thème Office</vt:lpstr>
      <vt:lpstr>Présentation PowerPoint</vt:lpstr>
      <vt:lpstr> Approbation du P.V  de l’AG du 26 Mars 2022  Joël DESWARTE</vt:lpstr>
      <vt:lpstr>Test des boîtiers électroniques </vt:lpstr>
      <vt:lpstr>Test des boîtiers électroniques </vt:lpstr>
      <vt:lpstr>Présentation PowerPoint</vt:lpstr>
      <vt:lpstr>Présentation PowerPoint</vt:lpstr>
      <vt:lpstr>Comptes de l’exercice  du 1er juillet 2021 au  30 juin 2022</vt:lpstr>
      <vt:lpstr> 2ème RESOLUTION :</vt:lpstr>
      <vt:lpstr> 2ème RESOLUTION :</vt:lpstr>
      <vt:lpstr>Présentation PowerPoint</vt:lpstr>
      <vt:lpstr>3ème RESOLUTION :</vt:lpstr>
      <vt:lpstr>3ème RESOLUTION :</vt:lpstr>
      <vt:lpstr>PRESENTATION DES TARIFS 2023-2024 (Recettes fédérales)</vt:lpstr>
      <vt:lpstr>4ème RESOLUTION :</vt:lpstr>
      <vt:lpstr>4ème RESOLUTION :</vt:lpstr>
      <vt:lpstr>PRESENTATION DES TARIFS 2023-2024 Dispositifs de marquage (Recettes fédérales)</vt:lpstr>
      <vt:lpstr>5ème RESOLUTION :</vt:lpstr>
      <vt:lpstr>5ème RESOLUTION :</vt:lpstr>
      <vt:lpstr>PRESENTATION DES TARIFS 2023-2024 Adhésion Territoriale (Recettes fédérales)</vt:lpstr>
      <vt:lpstr>6ème RESOLUTION :</vt:lpstr>
      <vt:lpstr>6ème RESOLUTION :</vt:lpstr>
      <vt:lpstr>PRESENTATION DES TARIFS 2023-2024 Contribution Territoriale Dégâts (Recettes fédérales)</vt:lpstr>
      <vt:lpstr>PRESENTATION DES TARIFS 2023-2024 Contribution Territoriale Dégâts (Recettes fédérales)</vt:lpstr>
      <vt:lpstr>7ème RESOLUTION :</vt:lpstr>
      <vt:lpstr>7ème RESOLUTION :</vt:lpstr>
      <vt:lpstr>PRESENTATION DES TARIFS 2023-2024 (Contributions nationales de la FDC 59) </vt:lpstr>
      <vt:lpstr>8ème RESOLUTION :</vt:lpstr>
      <vt:lpstr>8ème RESOLUTION :</vt:lpstr>
      <vt:lpstr>Présentation PowerPoint</vt:lpstr>
      <vt:lpstr>PRESENTATION DES SUBVENTIONS AUX ADHERENTS 2023-2024</vt:lpstr>
      <vt:lpstr>9ème RESOLUTION :</vt:lpstr>
      <vt:lpstr>9ème RESOLUTION :</vt:lpstr>
      <vt:lpstr>PRESENTATION DES SUBVENTIONS AUX ASSOCIATIONS 2023-2024</vt:lpstr>
      <vt:lpstr>10ème RESOLUTION :</vt:lpstr>
      <vt:lpstr>10ème RESOLUTION :</vt:lpstr>
      <vt:lpstr>Approbation finale du budget  2023 - 2024</vt:lpstr>
      <vt:lpstr>11ème RESOLUTION :</vt:lpstr>
      <vt:lpstr>11ème RESOLUTION :</vt:lpstr>
      <vt:lpstr> Propositions de dates d’ouverture et de fermeture  pour la saison 2023-2024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Pierre PASTERNAK</dc:creator>
  <cp:lastModifiedBy>Claire Batalie</cp:lastModifiedBy>
  <cp:revision>636</cp:revision>
  <cp:lastPrinted>2022-03-10T07:52:26Z</cp:lastPrinted>
  <dcterms:modified xsi:type="dcterms:W3CDTF">2023-03-27T12:54:50Z</dcterms:modified>
</cp:coreProperties>
</file>