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tif" ContentType="image/tiff"/>
  <Default Extension="tiff" ContentType="image/tiff"/>
  <Default Extension="avi" ContentType="video/x-msvideo"/>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9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18" r:id="rId52"/>
    <p:sldId id="307" r:id="rId53"/>
    <p:sldId id="308" r:id="rId54"/>
    <p:sldId id="309" r:id="rId55"/>
    <p:sldId id="310" r:id="rId56"/>
    <p:sldId id="311" r:id="rId57"/>
    <p:sldId id="312" r:id="rId58"/>
    <p:sldId id="313" r:id="rId59"/>
    <p:sldId id="314" r:id="rId60"/>
    <p:sldId id="315" r:id="rId61"/>
    <p:sldId id="316" r:id="rId62"/>
    <p:sldId id="317" r:id="rId63"/>
    <p:sldId id="319" r:id="rId64"/>
    <p:sldId id="320" r:id="rId65"/>
    <p:sldId id="321" r:id="rId66"/>
    <p:sldId id="322" r:id="rId67"/>
    <p:sldId id="323" r:id="rId68"/>
    <p:sldId id="324" r:id="rId69"/>
    <p:sldId id="325" r:id="rId70"/>
    <p:sldId id="326" r:id="rId71"/>
    <p:sldId id="327" r:id="rId72"/>
    <p:sldId id="328" r:id="rId73"/>
    <p:sldId id="346"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8" r:id="rId90"/>
    <p:sldId id="349" r:id="rId91"/>
    <p:sldId id="353" r:id="rId92"/>
    <p:sldId id="354" r:id="rId93"/>
    <p:sldId id="350" r:id="rId94"/>
    <p:sldId id="356" r:id="rId95"/>
    <p:sldId id="357" r:id="rId96"/>
    <p:sldId id="345" r:id="rId97"/>
  </p:sldIdLst>
  <p:sldSz cx="9144000" cy="5143500" type="screen16x9"/>
  <p:notesSz cx="6805613" cy="99441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3247" userDrawn="1">
          <p15:clr>
            <a:srgbClr val="A4A3A4"/>
          </p15:clr>
        </p15:guide>
        <p15:guide id="2" pos="2263" userDrawn="1">
          <p15:clr>
            <a:srgbClr val="A4A3A4"/>
          </p15:clr>
        </p15:guide>
        <p15:guide id="3" orient="horz" pos="3132" userDrawn="1">
          <p15:clr>
            <a:srgbClr val="A4A3A4"/>
          </p15:clr>
        </p15:guide>
        <p15:guide id="4"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D600"/>
    <a:srgbClr val="006600"/>
    <a:srgbClr val="CC9900"/>
    <a:srgbClr val="F7F7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83" autoAdjust="0"/>
    <p:restoredTop sz="94660"/>
  </p:normalViewPr>
  <p:slideViewPr>
    <p:cSldViewPr showGuides="1">
      <p:cViewPr varScale="1">
        <p:scale>
          <a:sx n="92" d="100"/>
          <a:sy n="92" d="100"/>
        </p:scale>
        <p:origin x="408" y="53"/>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247"/>
        <p:guide pos="2263"/>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1"/>
            <a:ext cx="2949301" cy="496665"/>
          </a:xfrm>
          <a:prstGeom prst="rect">
            <a:avLst/>
          </a:prstGeom>
        </p:spPr>
        <p:txBody>
          <a:bodyPr vert="horz" lIns="88342" tIns="44171" rIns="88342" bIns="44171" rtlCol="0"/>
          <a:lstStyle>
            <a:lvl1pPr algn="l">
              <a:defRPr sz="1100"/>
            </a:lvl1pPr>
          </a:lstStyle>
          <a:p>
            <a:endParaRPr lang="fr-FR"/>
          </a:p>
        </p:txBody>
      </p:sp>
      <p:sp>
        <p:nvSpPr>
          <p:cNvPr id="3" name="Espace réservé de la date 2"/>
          <p:cNvSpPr>
            <a:spLocks noGrp="1"/>
          </p:cNvSpPr>
          <p:nvPr>
            <p:ph type="dt" idx="1"/>
          </p:nvPr>
        </p:nvSpPr>
        <p:spPr>
          <a:xfrm>
            <a:off x="3854791" y="1"/>
            <a:ext cx="2949301" cy="496665"/>
          </a:xfrm>
          <a:prstGeom prst="rect">
            <a:avLst/>
          </a:prstGeom>
        </p:spPr>
        <p:txBody>
          <a:bodyPr vert="horz" lIns="88342" tIns="44171" rIns="88342" bIns="44171" rtlCol="0"/>
          <a:lstStyle>
            <a:lvl1pPr algn="r">
              <a:defRPr sz="1100"/>
            </a:lvl1pPr>
          </a:lstStyle>
          <a:p>
            <a:fld id="{D36CCB07-4DC4-410D-B012-9151DCC19168}" type="datetimeFigureOut">
              <a:rPr lang="fr-FR" smtClean="0"/>
              <a:t>27/04/2017</a:t>
            </a:fld>
            <a:endParaRPr lang="fr-FR"/>
          </a:p>
        </p:txBody>
      </p:sp>
      <p:sp>
        <p:nvSpPr>
          <p:cNvPr id="4" name="Espace réservé de l'image des diapositives 3"/>
          <p:cNvSpPr>
            <a:spLocks noGrp="1" noRot="1" noChangeAspect="1"/>
          </p:cNvSpPr>
          <p:nvPr>
            <p:ph type="sldImg" idx="2"/>
          </p:nvPr>
        </p:nvSpPr>
        <p:spPr>
          <a:xfrm>
            <a:off x="87313" y="746125"/>
            <a:ext cx="6630987" cy="3729038"/>
          </a:xfrm>
          <a:prstGeom prst="rect">
            <a:avLst/>
          </a:prstGeom>
          <a:noFill/>
          <a:ln w="12700">
            <a:solidFill>
              <a:prstClr val="black"/>
            </a:solidFill>
          </a:ln>
        </p:spPr>
        <p:txBody>
          <a:bodyPr vert="horz" lIns="88342" tIns="44171" rIns="88342" bIns="44171" rtlCol="0" anchor="ctr"/>
          <a:lstStyle/>
          <a:p>
            <a:endParaRPr lang="fr-FR"/>
          </a:p>
        </p:txBody>
      </p:sp>
      <p:sp>
        <p:nvSpPr>
          <p:cNvPr id="5" name="Espace réservé des commentaires 4"/>
          <p:cNvSpPr>
            <a:spLocks noGrp="1"/>
          </p:cNvSpPr>
          <p:nvPr>
            <p:ph type="body" sz="quarter" idx="3"/>
          </p:nvPr>
        </p:nvSpPr>
        <p:spPr>
          <a:xfrm>
            <a:off x="680258" y="4722947"/>
            <a:ext cx="5445099" cy="4474614"/>
          </a:xfrm>
          <a:prstGeom prst="rect">
            <a:avLst/>
          </a:prstGeom>
        </p:spPr>
        <p:txBody>
          <a:bodyPr vert="horz" lIns="88342" tIns="44171" rIns="88342" bIns="44171"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2" y="9445892"/>
            <a:ext cx="2949301" cy="496665"/>
          </a:xfrm>
          <a:prstGeom prst="rect">
            <a:avLst/>
          </a:prstGeom>
        </p:spPr>
        <p:txBody>
          <a:bodyPr vert="horz" lIns="88342" tIns="44171" rIns="88342" bIns="44171" rtlCol="0" anchor="b"/>
          <a:lstStyle>
            <a:lvl1pPr algn="l">
              <a:defRPr sz="1100"/>
            </a:lvl1pPr>
          </a:lstStyle>
          <a:p>
            <a:endParaRPr lang="fr-FR"/>
          </a:p>
        </p:txBody>
      </p:sp>
      <p:sp>
        <p:nvSpPr>
          <p:cNvPr id="7" name="Espace réservé du numéro de diapositive 6"/>
          <p:cNvSpPr>
            <a:spLocks noGrp="1"/>
          </p:cNvSpPr>
          <p:nvPr>
            <p:ph type="sldNum" sz="quarter" idx="5"/>
          </p:nvPr>
        </p:nvSpPr>
        <p:spPr>
          <a:xfrm>
            <a:off x="3854791" y="9445892"/>
            <a:ext cx="2949301" cy="496665"/>
          </a:xfrm>
          <a:prstGeom prst="rect">
            <a:avLst/>
          </a:prstGeom>
        </p:spPr>
        <p:txBody>
          <a:bodyPr vert="horz" lIns="88342" tIns="44171" rIns="88342" bIns="44171" rtlCol="0" anchor="b"/>
          <a:lstStyle>
            <a:lvl1pPr algn="r">
              <a:defRPr sz="1100"/>
            </a:lvl1pPr>
          </a:lstStyle>
          <a:p>
            <a:fld id="{46B2485B-368E-4A1A-86A4-F0B30819FF23}" type="slidenum">
              <a:rPr lang="fr-FR" smtClean="0"/>
              <a:t>‹N°›</a:t>
            </a:fld>
            <a:endParaRPr lang="fr-FR"/>
          </a:p>
        </p:txBody>
      </p:sp>
    </p:spTree>
    <p:extLst>
      <p:ext uri="{BB962C8B-B14F-4D97-AF65-F5344CB8AC3E}">
        <p14:creationId xmlns:p14="http://schemas.microsoft.com/office/powerpoint/2010/main" val="3451662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xfrm>
            <a:off x="354013" y="355600"/>
            <a:ext cx="6097587" cy="3429000"/>
          </a:xfrm>
          <a:solidFill>
            <a:srgbClr val="FFFFFF"/>
          </a:solidFill>
          <a:ln/>
        </p:spPr>
      </p:sp>
      <p:sp>
        <p:nvSpPr>
          <p:cNvPr id="65539" name="Rectangle 3"/>
          <p:cNvSpPr>
            <a:spLocks noGrp="1" noChangeArrowheads="1"/>
          </p:cNvSpPr>
          <p:nvPr>
            <p:ph type="body" idx="1"/>
          </p:nvPr>
        </p:nvSpPr>
        <p:spPr>
          <a:xfrm>
            <a:off x="503726" y="3991831"/>
            <a:ext cx="5798163" cy="5426298"/>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lIns="85107" tIns="42555" rIns="85107" bIns="42555"/>
          <a:lstStyle/>
          <a:p>
            <a:pPr eaLnBrk="1" hangingPunct="1"/>
            <a:r>
              <a:rPr lang="fr-FR" b="1" i="1" dirty="0"/>
              <a:t>Message</a:t>
            </a:r>
            <a:endParaRPr lang="fr-FR" dirty="0"/>
          </a:p>
          <a:p>
            <a:pPr eaLnBrk="1" hangingPunct="1"/>
            <a:r>
              <a:rPr lang="fr-FR" dirty="0"/>
              <a:t>Les instructeurs se présentent et présentent succinctement leur association et la FFCA. Ils justifient leur présence en tant qu’émanations d’une Association de Chasse Spécialisée et précisent en quoi leur intervention va consister.</a:t>
            </a:r>
          </a:p>
          <a:p>
            <a:pPr eaLnBrk="1" hangingPunct="1"/>
            <a:r>
              <a:rPr lang="fr-FR" dirty="0"/>
              <a:t>Ce qui justifie leur présence : leur compétence et les messages qu’ils vont faire passer dans l’intérêt général de la chasse à l’arc (pérennité) et de la chasse en général.</a:t>
            </a:r>
          </a:p>
          <a:p>
            <a:pPr eaLnBrk="1" hangingPunct="1"/>
            <a:r>
              <a:rPr lang="fr-FR" dirty="0"/>
              <a:t>Les instructeurs déclarent que leur objectif est avant tout de nourrir la passion et le rêve et de contribuer à former des chasseurs efficaces et acceptés par la société.</a:t>
            </a:r>
          </a:p>
          <a:p>
            <a:pPr eaLnBrk="1" hangingPunct="1"/>
            <a:r>
              <a:rPr lang="fr-FR" dirty="0"/>
              <a:t>C’est le moment de poser les limites de cette journée de formation obligatoire et d’évoquer l’existence de stages d’approfondissement organisés par les associations affiliées à la FFCA.</a:t>
            </a:r>
            <a:endParaRPr lang="fr-FR" b="1" i="1" dirty="0"/>
          </a:p>
          <a:p>
            <a:pPr eaLnBrk="1" hangingPunct="1"/>
            <a:r>
              <a:rPr lang="fr-FR" b="1" i="1" dirty="0"/>
              <a:t>Piège à éviter</a:t>
            </a:r>
            <a:endParaRPr lang="fr-FR" dirty="0"/>
          </a:p>
          <a:p>
            <a:pPr eaLnBrk="1" hangingPunct="1"/>
            <a:r>
              <a:rPr lang="fr-FR" dirty="0"/>
              <a:t>Se raconter, se mettre en avant (réduire le périmètre de la formation aux récits de chasse) : une partie de l’auditoire sera séduite (ce qui ne constitue pas un objectif associatif) et une autre partie sera rebutée.</a:t>
            </a:r>
          </a:p>
          <a:p>
            <a:pPr eaLnBrk="1" hangingPunct="1"/>
            <a:r>
              <a:rPr lang="fr-FR" dirty="0"/>
              <a:t>Réduire la formation à des préoccupations purement techniques : une seule journée de formation est trop courte pour faire une formation exhaustive. Une présentation trop précise ou trop pédante décrocherait l’auditoire (voir stages FFCA). Il faut tenir compte de la capacité d’absorption des stagiaires.</a:t>
            </a:r>
          </a:p>
          <a:p>
            <a:pPr eaLnBrk="1" hangingPunct="1"/>
            <a:r>
              <a:rPr lang="fr-FR" dirty="0"/>
              <a:t>Se laisser embarquer dans une surenchère de connaissances techniques ou de considérations philosophiques (cas du stagiaire qui pose des questions très techniques pour montrer qu’il en connaît un rayon lui aussi, voir plus que l’animateur…).</a:t>
            </a:r>
          </a:p>
          <a:p>
            <a:pPr eaLnBrk="1" hangingPunct="1"/>
            <a:r>
              <a:rPr lang="fr-FR" dirty="0"/>
              <a:t>Oublier de transmettre les valeurs associées aux considérations techniques.</a:t>
            </a:r>
          </a:p>
          <a:p>
            <a:pPr eaLnBrk="1" hangingPunct="1"/>
            <a:endParaRPr lang="fr-FR" dirty="0"/>
          </a:p>
        </p:txBody>
      </p:sp>
    </p:spTree>
    <p:extLst>
      <p:ext uri="{BB962C8B-B14F-4D97-AF65-F5344CB8AC3E}">
        <p14:creationId xmlns:p14="http://schemas.microsoft.com/office/powerpoint/2010/main" val="1142789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360363" y="355600"/>
            <a:ext cx="6084887" cy="3422650"/>
          </a:xfrm>
          <a:ln/>
        </p:spPr>
      </p:sp>
      <p:sp>
        <p:nvSpPr>
          <p:cNvPr id="7373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192382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xfrm>
            <a:off x="360363" y="355600"/>
            <a:ext cx="6084887" cy="3422650"/>
          </a:xfrm>
          <a:ln/>
        </p:spPr>
      </p:sp>
      <p:sp>
        <p:nvSpPr>
          <p:cNvPr id="747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151566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xfrm>
            <a:off x="360363" y="355600"/>
            <a:ext cx="6084887" cy="3422650"/>
          </a:xfrm>
          <a:ln/>
        </p:spPr>
      </p:sp>
      <p:sp>
        <p:nvSpPr>
          <p:cNvPr id="7577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9388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xfrm>
            <a:off x="360363" y="355600"/>
            <a:ext cx="6084887" cy="3422650"/>
          </a:xfrm>
          <a:ln/>
        </p:spPr>
      </p:sp>
      <p:sp>
        <p:nvSpPr>
          <p:cNvPr id="76803"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150497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360363" y="355600"/>
            <a:ext cx="6084887" cy="3422650"/>
          </a:xfrm>
          <a:ln/>
        </p:spPr>
      </p:sp>
      <p:sp>
        <p:nvSpPr>
          <p:cNvPr id="901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1731581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xfrm>
            <a:off x="360363" y="355600"/>
            <a:ext cx="6084887" cy="3422650"/>
          </a:xfrm>
          <a:ln/>
        </p:spPr>
      </p:sp>
      <p:sp>
        <p:nvSpPr>
          <p:cNvPr id="77827" name="Rectangle 3"/>
          <p:cNvSpPr>
            <a:spLocks noGrp="1" noChangeArrowheads="1"/>
          </p:cNvSpPr>
          <p:nvPr>
            <p:ph type="body" idx="1"/>
          </p:nvPr>
        </p:nvSpPr>
        <p:spPr>
          <a:noFill/>
        </p:spPr>
        <p:txBody>
          <a:bodyPr/>
          <a:lstStyle/>
          <a:p>
            <a:pPr eaLnBrk="1" hangingPunct="1"/>
            <a:r>
              <a:rPr lang="fr-FR" dirty="0"/>
              <a:t> </a:t>
            </a:r>
            <a:r>
              <a:rPr lang="fr-FR" b="1" i="1" dirty="0"/>
              <a:t>Message</a:t>
            </a:r>
            <a:endParaRPr lang="fr-FR" dirty="0"/>
          </a:p>
          <a:p>
            <a:pPr eaLnBrk="1" hangingPunct="1"/>
            <a:r>
              <a:rPr lang="fr-FR" dirty="0"/>
              <a:t>Lire à haute voix cette phrase et se quitter en souhaitant bonne chance (si nous ne traitons pas la réglementation).</a:t>
            </a:r>
            <a:endParaRPr lang="fr-FR" b="1" i="1" dirty="0"/>
          </a:p>
          <a:p>
            <a:pPr eaLnBrk="1" hangingPunct="1"/>
            <a:r>
              <a:rPr lang="fr-FR" b="1" i="1" dirty="0"/>
              <a:t>Piège à éviter</a:t>
            </a:r>
            <a:endParaRPr lang="fr-FR" dirty="0"/>
          </a:p>
          <a:p>
            <a:pPr eaLnBrk="1" hangingPunct="1"/>
            <a:r>
              <a:rPr lang="fr-FR" dirty="0"/>
              <a:t>Ne pas finir sur un message marquant.</a:t>
            </a:r>
            <a:endParaRPr lang="fr-FR" b="1" i="1" dirty="0"/>
          </a:p>
          <a:p>
            <a:pPr eaLnBrk="1" hangingPunct="1"/>
            <a:r>
              <a:rPr lang="fr-FR" b="1" i="1" dirty="0"/>
              <a:t>Tir de chasse</a:t>
            </a:r>
          </a:p>
          <a:p>
            <a:pPr eaLnBrk="1" hangingPunct="1"/>
            <a:r>
              <a:rPr lang="fr-FR" b="1" i="1" dirty="0"/>
              <a:t>Ne pas oublier </a:t>
            </a:r>
          </a:p>
          <a:p>
            <a:pPr eaLnBrk="1" hangingPunct="1"/>
            <a:r>
              <a:rPr lang="fr-FR" dirty="0"/>
              <a:t>Quelques sujets propres à lancer les réflexions et les débats chez les instructeurs pendant la réunion de préparation des formations obligatoires :</a:t>
            </a:r>
          </a:p>
          <a:p>
            <a:pPr eaLnBrk="1" hangingPunct="1"/>
            <a:r>
              <a:rPr lang="fr-FR" dirty="0"/>
              <a:t>Le tir de chasse n’est pas du tir cible sur 3D vivant. La chasse ce n’est pas du tir</a:t>
            </a:r>
          </a:p>
          <a:p>
            <a:pPr eaLnBrk="1" hangingPunct="1"/>
            <a:r>
              <a:rPr lang="fr-FR" dirty="0"/>
              <a:t>Plus on cherche à être près du gibier plus on chasse et plus on le tir de loin moins on chasse. Le tir peut tuer la chasse.</a:t>
            </a:r>
          </a:p>
          <a:p>
            <a:pPr eaLnBrk="1" hangingPunct="1"/>
            <a:r>
              <a:rPr lang="fr-FR" dirty="0"/>
              <a:t>Le tir de chasse n’est pas une performance de tireur sportif. C’est un tir qui tue.</a:t>
            </a:r>
          </a:p>
          <a:p>
            <a:pPr eaLnBrk="1" hangingPunct="1"/>
            <a:r>
              <a:rPr lang="fr-FR" dirty="0"/>
              <a:t>Le tir qui tue quel que soit le niveau technique du tireur est un tir exécuté à une distance où il atteint la cible sans problème. Le tireur place sa flèche dans la zone vitale au moment opportun.</a:t>
            </a:r>
          </a:p>
          <a:p>
            <a:pPr eaLnBrk="1" hangingPunct="1"/>
            <a:r>
              <a:rPr lang="fr-FR" dirty="0"/>
              <a:t>Le tir de chasse est un tir de contact qui présente ses difficultés propres qui le distingue totalement de tir de cible.</a:t>
            </a:r>
          </a:p>
          <a:p>
            <a:pPr eaLnBrk="1" hangingPunct="1"/>
            <a:r>
              <a:rPr lang="fr-FR" dirty="0"/>
              <a:t>Dans le tir de chasse la justesse de la décision de tirer est un élément clé.</a:t>
            </a:r>
          </a:p>
          <a:p>
            <a:pPr eaLnBrk="1" hangingPunct="1"/>
            <a:r>
              <a:rPr lang="fr-FR" dirty="0"/>
              <a:t>Ne pas tirer quand les conditions ne sont pas bonnes fait partie du tir de chasse.</a:t>
            </a:r>
          </a:p>
          <a:p>
            <a:pPr eaLnBrk="1" hangingPunct="1"/>
            <a:r>
              <a:rPr lang="fr-FR" dirty="0"/>
              <a:t>Ces points doivent être illustrés par des exercices, à inventer, pendant la séance de tir pratique lors des formations obligatoires. Le stagiaire doit repartir avec la conviction que s’il se discipline pour :</a:t>
            </a:r>
          </a:p>
          <a:p>
            <a:pPr eaLnBrk="1" hangingPunct="1"/>
            <a:r>
              <a:rPr lang="fr-FR" dirty="0"/>
              <a:t>tirer un animal à la distance où il atteint la cible 8 fois sur 10, </a:t>
            </a:r>
          </a:p>
          <a:p>
            <a:pPr eaLnBrk="1" hangingPunct="1"/>
            <a:r>
              <a:rPr lang="fr-FR" dirty="0"/>
              <a:t>tirer au moment où l’animal n’est pas sur l’œil, </a:t>
            </a:r>
          </a:p>
          <a:p>
            <a:pPr eaLnBrk="1" hangingPunct="1"/>
            <a:r>
              <a:rPr lang="fr-FR" dirty="0"/>
              <a:t>il peut aller à la chasse tout de suite sans mauvaise conscience et apprendre à chasser en chassant. </a:t>
            </a:r>
          </a:p>
          <a:p>
            <a:pPr eaLnBrk="1" hangingPunct="1"/>
            <a:r>
              <a:rPr lang="fr-FR" dirty="0"/>
              <a:t>Il faut penser à développer l’idée de plaisir dans le tir qui est une composante du plaisir à chasser. Plus le jeune chasseur développera son adresse de tireur plus il prendra du plaisir, que ce soit au petit gibier ou au grand gibier. « Le tirer très » n’exclut pas l’entraînement pour s’améliore au tir.</a:t>
            </a:r>
            <a:endParaRPr lang="fr-FR" b="1" i="1" dirty="0"/>
          </a:p>
          <a:p>
            <a:pPr eaLnBrk="1" hangingPunct="1"/>
            <a:r>
              <a:rPr lang="fr-FR" b="1" i="1" dirty="0"/>
              <a:t>A éviter :</a:t>
            </a:r>
            <a:endParaRPr lang="fr-FR" dirty="0"/>
          </a:p>
          <a:p>
            <a:pPr eaLnBrk="1" hangingPunct="1"/>
            <a:r>
              <a:rPr lang="fr-FR" dirty="0"/>
              <a:t>Transformer la séance de tir en défouloir, en concours de tir 3D ou en démonstration d’adresse des instructeurs. Il s’agit d’encourager les candidats et non de les décourager.</a:t>
            </a:r>
          </a:p>
        </p:txBody>
      </p:sp>
    </p:spTree>
    <p:extLst>
      <p:ext uri="{BB962C8B-B14F-4D97-AF65-F5344CB8AC3E}">
        <p14:creationId xmlns:p14="http://schemas.microsoft.com/office/powerpoint/2010/main" val="1639251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xfrm>
            <a:off x="360363" y="355600"/>
            <a:ext cx="6084887" cy="3422650"/>
          </a:xfrm>
          <a:ln/>
        </p:spPr>
      </p:sp>
      <p:sp>
        <p:nvSpPr>
          <p:cNvPr id="78851" name="Rectangle 3"/>
          <p:cNvSpPr>
            <a:spLocks noGrp="1" noChangeArrowheads="1"/>
          </p:cNvSpPr>
          <p:nvPr>
            <p:ph type="body" idx="1"/>
          </p:nvPr>
        </p:nvSpPr>
        <p:spPr>
          <a:noFill/>
        </p:spPr>
        <p:txBody>
          <a:bodyPr/>
          <a:lstStyle/>
          <a:p>
            <a:pPr eaLnBrk="1" hangingPunct="1"/>
            <a:r>
              <a:rPr lang="fr-FR" b="1" i="1"/>
              <a:t>Message</a:t>
            </a:r>
            <a:endParaRPr lang="fr-FR"/>
          </a:p>
          <a:p>
            <a:pPr eaLnBrk="1" hangingPunct="1"/>
            <a:r>
              <a:rPr lang="fr-FR"/>
              <a:t>Tirer près et à coup sûr, et non parce qu'on est du bon côté de l'arc, procure une grande satisfaction au chasseur (quand il réussit) et manifeste son respect pour la vie.</a:t>
            </a:r>
          </a:p>
          <a:p>
            <a:pPr eaLnBrk="1" hangingPunct="1"/>
            <a:r>
              <a:rPr lang="fr-FR"/>
              <a:t>Quand on a goûté au bonheur du « tirer à coup sûr », se retenir de tirer n'est pas frustrant car on compte sur la prochaine fois.</a:t>
            </a:r>
          </a:p>
          <a:p>
            <a:pPr eaLnBrk="1" hangingPunct="1"/>
            <a:r>
              <a:rPr lang="fr-FR"/>
              <a:t>A l'arc, il est normal de ne pas toujours tuer. C'est même une règle. On tue de temps en temps mais pas tout le temps. Cela il faut l'expliquer dès le départ aux débutants pour qu'ils sachent à quoi s'attendre et ne soient pas tenter de faciliter artificiellement la chasse pour qu'elle soit à leur main. Il y va de la qualité des chasseurs à l'arc de demain donc de la pérennité de la chasse à l'arc. C'est donc une dérive lourde de conséquence que de vouloir tuer à tout prix surtout si ça devient une habitude.</a:t>
            </a:r>
          </a:p>
          <a:p>
            <a:pPr eaLnBrk="1" hangingPunct="1"/>
            <a:r>
              <a:rPr lang="fr-FR"/>
              <a:t>Si nous sommes sympathiques auprès de nos concitoyens (sympathie à cultiver), c'est bien parce qu'avec nous le gibier a sa chance (c'est ainsi qu'ils formulent les choses) et parce que nous chassons beaucoup pour tuer peu. La sympathie dont nous bénéficions, nous devons la cultiver. Partant, le but de la FFCA n'est pas de former des tueurs mais des chasseurs efficaces et bien acceptés par la société.</a:t>
            </a:r>
          </a:p>
          <a:p>
            <a:pPr eaLnBrk="1" hangingPunct="1"/>
            <a:r>
              <a:rPr lang="fr-FR"/>
              <a:t>Certains pensent que pour être reconnu il faut tuer à tout prix. Tuer oui, mais pas à tout prix. C'est l'occasion d'éduquer le jeune chasseur à accepter qu'à l'arc on ne tue pas toujours et que c'est normal.</a:t>
            </a:r>
          </a:p>
          <a:p>
            <a:pPr eaLnBrk="1" hangingPunct="1"/>
            <a:r>
              <a:rPr lang="fr-FR"/>
              <a:t>C'est à cause de sa rareté que la réussite a si bon goût.</a:t>
            </a:r>
          </a:p>
          <a:p>
            <a:pPr eaLnBrk="1" hangingPunct="1"/>
            <a:r>
              <a:rPr lang="fr-FR"/>
              <a:t>Le groupe d'instructeurs doit préparer les stages en se réunissant pour faire un échange de point de vue sur ce thème du tirer près (entre autre) afin d'être capable d'en tirer toutes les conséquences. </a:t>
            </a:r>
          </a:p>
          <a:p>
            <a:pPr eaLnBrk="1" hangingPunct="1"/>
            <a:r>
              <a:rPr lang="fr-FR"/>
              <a:t>Nous n'insisterons jamais assez sur l'importance de ces journées obligatoires sur le plan de l'éducation. </a:t>
            </a:r>
          </a:p>
          <a:p>
            <a:pPr eaLnBrk="1" hangingPunct="1"/>
            <a:r>
              <a:rPr lang="fr-FR"/>
              <a:t>Le tir de chasse est le tir d'une seule flèche (score sur une flèche et non sur une volée ou plus) dans des conditions que la chasse impose et le réussir. C'est pour cela que le « tirer près » est une composante presque obligatoire du tir de chasse.</a:t>
            </a:r>
          </a:p>
          <a:p>
            <a:pPr eaLnBrk="1" hangingPunct="1"/>
            <a:r>
              <a:rPr lang="fr-FR"/>
              <a:t>En utilisant les pistes que nous venons de présenter, l'instructeur FFCA doit aussi réfléchir à la nature du tir de chasse, et à ce qui le rend différent du tir de cible et du tir 3D.</a:t>
            </a:r>
          </a:p>
          <a:p>
            <a:pPr eaLnBrk="1" hangingPunct="1"/>
            <a:r>
              <a:rPr lang="fr-FR"/>
              <a:t>Soit rappelé au passage que ces exigences de réflexion, d'échange et de débat s'adressent essentiellement à l'instructeur FFCA car il a choisi librement de s'engager dans une action d'éducation, de formation et de communication dans le sens du projet associatif de la FFCA. De ce fait il se doit d'acquérir la compétence qui doit accompagner ses prestations. Le chasseur qui va au bois pour son simple plaisir et sans aucune prétention n'est pas tenu aux mêmes obligations. Qu'il chasse bien, ait du succès et éprouve beaucoup de plaisir suffisent.</a:t>
            </a:r>
            <a:endParaRPr lang="fr-FR" b="1" i="1"/>
          </a:p>
          <a:p>
            <a:pPr eaLnBrk="1" hangingPunct="1"/>
            <a:r>
              <a:rPr lang="fr-FR" b="1" i="1"/>
              <a:t>Piège à éviter</a:t>
            </a:r>
            <a:endParaRPr lang="fr-FR"/>
          </a:p>
          <a:p>
            <a:pPr eaLnBrk="1" hangingPunct="1"/>
            <a:r>
              <a:rPr lang="fr-FR"/>
              <a:t>Oublier de convertir la donnée matérielle qu'est le «tirer près » en contenu éducatif. C'est l'essentiel du travail de l'instructeur FFCA.</a:t>
            </a:r>
          </a:p>
          <a:p>
            <a:pPr eaLnBrk="1" hangingPunct="1"/>
            <a:r>
              <a:rPr lang="fr-FR"/>
              <a:t>Oublier de définir la spécificité du tir de chasse car cette spécificité permet de comprendre tout ce qui va avec aussi bien sur le plan de l'émotion que celui de la technique.</a:t>
            </a:r>
          </a:p>
        </p:txBody>
      </p:sp>
    </p:spTree>
    <p:extLst>
      <p:ext uri="{BB962C8B-B14F-4D97-AF65-F5344CB8AC3E}">
        <p14:creationId xmlns:p14="http://schemas.microsoft.com/office/powerpoint/2010/main" val="3837710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xfrm>
            <a:off x="360363" y="355600"/>
            <a:ext cx="6084887" cy="3422650"/>
          </a:xfrm>
          <a:ln/>
        </p:spPr>
      </p:sp>
      <p:sp>
        <p:nvSpPr>
          <p:cNvPr id="7987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3589058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xfrm>
            <a:off x="360363" y="355600"/>
            <a:ext cx="6084887" cy="3422650"/>
          </a:xfrm>
          <a:ln/>
        </p:spPr>
      </p:sp>
      <p:sp>
        <p:nvSpPr>
          <p:cNvPr id="8089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2889313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60363" y="355600"/>
            <a:ext cx="6084887" cy="3422650"/>
          </a:xfrm>
          <a:ln/>
        </p:spPr>
      </p:sp>
      <p:sp>
        <p:nvSpPr>
          <p:cNvPr id="8192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144457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xfrm>
            <a:off x="360363" y="355600"/>
            <a:ext cx="6084887" cy="3422650"/>
          </a:xfrm>
          <a:ln/>
        </p:spPr>
      </p:sp>
      <p:sp>
        <p:nvSpPr>
          <p:cNvPr id="66563" name="Rectangle 3"/>
          <p:cNvSpPr>
            <a:spLocks noGrp="1" noChangeArrowheads="1"/>
          </p:cNvSpPr>
          <p:nvPr>
            <p:ph type="body" idx="1"/>
          </p:nvPr>
        </p:nvSpPr>
        <p:spPr>
          <a:noFill/>
        </p:spPr>
        <p:txBody>
          <a:bodyPr/>
          <a:lstStyle/>
          <a:p>
            <a:pPr eaLnBrk="1" hangingPunct="1"/>
            <a:r>
              <a:rPr lang="fr-FR" dirty="0"/>
              <a:t> </a:t>
            </a:r>
            <a:r>
              <a:rPr lang="fr-FR" b="1" i="1" dirty="0"/>
              <a:t>Message</a:t>
            </a:r>
            <a:endParaRPr lang="fr-FR" dirty="0"/>
          </a:p>
          <a:p>
            <a:pPr eaLnBrk="1" hangingPunct="1"/>
            <a:r>
              <a:rPr lang="fr-FR" dirty="0"/>
              <a:t>Xxx.</a:t>
            </a:r>
            <a:endParaRPr lang="fr-FR" b="1" i="1" dirty="0"/>
          </a:p>
          <a:p>
            <a:pPr eaLnBrk="1" hangingPunct="1"/>
            <a:r>
              <a:rPr lang="fr-FR" b="1" i="1" dirty="0"/>
              <a:t>Piège à éviter</a:t>
            </a:r>
            <a:endParaRPr lang="fr-FR" dirty="0"/>
          </a:p>
          <a:p>
            <a:pPr eaLnBrk="1" hangingPunct="1"/>
            <a:r>
              <a:rPr lang="fr-FR" dirty="0"/>
              <a:t>Xxx.</a:t>
            </a:r>
          </a:p>
        </p:txBody>
      </p:sp>
    </p:spTree>
    <p:extLst>
      <p:ext uri="{BB962C8B-B14F-4D97-AF65-F5344CB8AC3E}">
        <p14:creationId xmlns:p14="http://schemas.microsoft.com/office/powerpoint/2010/main" val="703009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xfrm>
            <a:off x="360363" y="355600"/>
            <a:ext cx="6084887" cy="3422650"/>
          </a:xfrm>
          <a:ln/>
        </p:spPr>
      </p:sp>
      <p:sp>
        <p:nvSpPr>
          <p:cNvPr id="8192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41025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xfrm>
            <a:off x="360363" y="355600"/>
            <a:ext cx="6084887" cy="3422650"/>
          </a:xfrm>
          <a:ln/>
        </p:spPr>
      </p:sp>
      <p:sp>
        <p:nvSpPr>
          <p:cNvPr id="8294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913823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xfrm>
            <a:off x="360363" y="355600"/>
            <a:ext cx="6084887" cy="3422650"/>
          </a:xfrm>
          <a:ln/>
        </p:spPr>
      </p:sp>
      <p:sp>
        <p:nvSpPr>
          <p:cNvPr id="8397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468786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xfrm>
            <a:off x="360363" y="355600"/>
            <a:ext cx="6084887" cy="3422650"/>
          </a:xfrm>
          <a:ln/>
        </p:spPr>
      </p:sp>
      <p:sp>
        <p:nvSpPr>
          <p:cNvPr id="8499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143347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xfrm>
            <a:off x="360363" y="355600"/>
            <a:ext cx="6084887" cy="3422650"/>
          </a:xfrm>
          <a:ln/>
        </p:spPr>
      </p:sp>
      <p:sp>
        <p:nvSpPr>
          <p:cNvPr id="86019" name="Rectangle 3"/>
          <p:cNvSpPr>
            <a:spLocks noGrp="1" noChangeArrowheads="1"/>
          </p:cNvSpPr>
          <p:nvPr>
            <p:ph type="body" idx="1"/>
          </p:nvPr>
        </p:nvSpPr>
        <p:spPr>
          <a:noFill/>
        </p:spPr>
        <p:txBody>
          <a:bodyPr/>
          <a:lstStyle/>
          <a:p>
            <a:pPr eaLnBrk="1" hangingPunct="1"/>
            <a:r>
              <a:rPr lang="en-US" sz="1100" b="1" dirty="0" err="1"/>
              <a:t>S’ajoute</a:t>
            </a:r>
            <a:r>
              <a:rPr lang="en-US" sz="1100" b="1" dirty="0"/>
              <a:t> à </a:t>
            </a:r>
            <a:r>
              <a:rPr lang="en-US" sz="1100" b="1" dirty="0" err="1"/>
              <a:t>l’incertitude</a:t>
            </a:r>
            <a:r>
              <a:rPr lang="en-US" sz="1100" b="1" dirty="0"/>
              <a:t> le temps de </a:t>
            </a:r>
            <a:r>
              <a:rPr lang="en-US" sz="1100" b="1" dirty="0" err="1"/>
              <a:t>réaction</a:t>
            </a:r>
            <a:r>
              <a:rPr lang="en-US" sz="1100" b="1" dirty="0"/>
              <a:t> du </a:t>
            </a:r>
            <a:r>
              <a:rPr lang="en-US" sz="1100" b="1" dirty="0" err="1"/>
              <a:t>tireur</a:t>
            </a:r>
            <a:endParaRPr lang="en-US" sz="1100" b="1" dirty="0"/>
          </a:p>
        </p:txBody>
      </p:sp>
    </p:spTree>
    <p:extLst>
      <p:ext uri="{BB962C8B-B14F-4D97-AF65-F5344CB8AC3E}">
        <p14:creationId xmlns:p14="http://schemas.microsoft.com/office/powerpoint/2010/main" val="19657302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854791" y="9445892"/>
            <a:ext cx="2949301" cy="496665"/>
          </a:xfrm>
          <a:prstGeom prst="rect">
            <a:avLst/>
          </a:prstGeom>
          <a:noFill/>
        </p:spPr>
        <p:txBody>
          <a:bodyPr/>
          <a:lstStyle>
            <a:lvl1pPr defTabSz="958570" eaLnBrk="0" hangingPunct="0">
              <a:defRPr sz="2300">
                <a:solidFill>
                  <a:schemeClr val="tx1"/>
                </a:solidFill>
                <a:latin typeface="Times New Roman" panose="02020603050405020304" pitchFamily="18" charset="0"/>
              </a:defRPr>
            </a:lvl1pPr>
            <a:lvl2pPr marL="717777" indent="-276068" defTabSz="958570" eaLnBrk="0" hangingPunct="0">
              <a:defRPr sz="2300">
                <a:solidFill>
                  <a:schemeClr val="tx1"/>
                </a:solidFill>
                <a:latin typeface="Times New Roman" panose="02020603050405020304" pitchFamily="18" charset="0"/>
              </a:defRPr>
            </a:lvl2pPr>
            <a:lvl3pPr marL="1104273" indent="-220855" defTabSz="958570" eaLnBrk="0" hangingPunct="0">
              <a:defRPr sz="2300">
                <a:solidFill>
                  <a:schemeClr val="tx1"/>
                </a:solidFill>
                <a:latin typeface="Times New Roman" panose="02020603050405020304" pitchFamily="18" charset="0"/>
              </a:defRPr>
            </a:lvl3pPr>
            <a:lvl4pPr marL="1545982" indent="-220855" defTabSz="958570" eaLnBrk="0" hangingPunct="0">
              <a:defRPr sz="2300">
                <a:solidFill>
                  <a:schemeClr val="tx1"/>
                </a:solidFill>
                <a:latin typeface="Times New Roman" panose="02020603050405020304" pitchFamily="18" charset="0"/>
              </a:defRPr>
            </a:lvl4pPr>
            <a:lvl5pPr marL="1987691" indent="-220855" defTabSz="958570" eaLnBrk="0" hangingPunct="0">
              <a:defRPr sz="2300">
                <a:solidFill>
                  <a:schemeClr val="tx1"/>
                </a:solidFill>
                <a:latin typeface="Times New Roman" panose="02020603050405020304" pitchFamily="18" charset="0"/>
              </a:defRPr>
            </a:lvl5pPr>
            <a:lvl6pPr marL="2429400" indent="-220855" defTabSz="958570" eaLnBrk="0" fontAlgn="base" hangingPunct="0">
              <a:spcBef>
                <a:spcPct val="0"/>
              </a:spcBef>
              <a:spcAft>
                <a:spcPct val="0"/>
              </a:spcAft>
              <a:defRPr sz="2300">
                <a:solidFill>
                  <a:schemeClr val="tx1"/>
                </a:solidFill>
                <a:latin typeface="Times New Roman" panose="02020603050405020304" pitchFamily="18" charset="0"/>
              </a:defRPr>
            </a:lvl6pPr>
            <a:lvl7pPr marL="2871108" indent="-220855" defTabSz="958570" eaLnBrk="0" fontAlgn="base" hangingPunct="0">
              <a:spcBef>
                <a:spcPct val="0"/>
              </a:spcBef>
              <a:spcAft>
                <a:spcPct val="0"/>
              </a:spcAft>
              <a:defRPr sz="2300">
                <a:solidFill>
                  <a:schemeClr val="tx1"/>
                </a:solidFill>
                <a:latin typeface="Times New Roman" panose="02020603050405020304" pitchFamily="18" charset="0"/>
              </a:defRPr>
            </a:lvl7pPr>
            <a:lvl8pPr marL="3312817" indent="-220855" defTabSz="958570" eaLnBrk="0" fontAlgn="base" hangingPunct="0">
              <a:spcBef>
                <a:spcPct val="0"/>
              </a:spcBef>
              <a:spcAft>
                <a:spcPct val="0"/>
              </a:spcAft>
              <a:defRPr sz="2300">
                <a:solidFill>
                  <a:schemeClr val="tx1"/>
                </a:solidFill>
                <a:latin typeface="Times New Roman" panose="02020603050405020304" pitchFamily="18" charset="0"/>
              </a:defRPr>
            </a:lvl8pPr>
            <a:lvl9pPr marL="3754526" indent="-220855" defTabSz="958570" eaLnBrk="0" fontAlgn="base" hangingPunct="0">
              <a:spcBef>
                <a:spcPct val="0"/>
              </a:spcBef>
              <a:spcAft>
                <a:spcPct val="0"/>
              </a:spcAft>
              <a:defRPr sz="2300">
                <a:solidFill>
                  <a:schemeClr val="tx1"/>
                </a:solidFill>
                <a:latin typeface="Times New Roman" panose="02020603050405020304" pitchFamily="18" charset="0"/>
              </a:defRPr>
            </a:lvl9pPr>
          </a:lstStyle>
          <a:p>
            <a:pPr eaLnBrk="1" hangingPunct="1"/>
            <a:fld id="{3B03A5DD-BB5A-4BE0-8CB1-7A15B3CF050A}" type="slidenum">
              <a:rPr lang="fr-FR" altLang="fr-FR" sz="1100">
                <a:latin typeface="Arial" panose="020B0604020202020204" pitchFamily="34" charset="0"/>
              </a:rPr>
              <a:pPr eaLnBrk="1" hangingPunct="1"/>
              <a:t>25</a:t>
            </a:fld>
            <a:endParaRPr lang="fr-FR" altLang="fr-FR" sz="1100">
              <a:latin typeface="Arial" panose="020B0604020202020204" pitchFamily="34" charset="0"/>
            </a:endParaRPr>
          </a:p>
        </p:txBody>
      </p:sp>
      <p:sp>
        <p:nvSpPr>
          <p:cNvPr id="102403" name="Rectangle 1026"/>
          <p:cNvSpPr>
            <a:spLocks noGrp="1" noRot="1" noChangeAspect="1" noChangeArrowheads="1" noTextEdit="1"/>
          </p:cNvSpPr>
          <p:nvPr>
            <p:ph type="sldImg"/>
          </p:nvPr>
        </p:nvSpPr>
        <p:spPr>
          <a:xfrm>
            <a:off x="392113" y="600075"/>
            <a:ext cx="6300787" cy="3543300"/>
          </a:xfrm>
          <a:ln/>
        </p:spPr>
      </p:sp>
      <p:sp>
        <p:nvSpPr>
          <p:cNvPr id="7" name="Rectangle 3"/>
          <p:cNvSpPr>
            <a:spLocks noGrp="1" noChangeArrowheads="1"/>
          </p:cNvSpPr>
          <p:nvPr>
            <p:ph type="body" idx="3"/>
          </p:nvPr>
        </p:nvSpPr>
        <p:spPr>
          <a:xfrm>
            <a:off x="503726" y="4657212"/>
            <a:ext cx="5798163" cy="5072490"/>
          </a:xfrm>
          <a:noFill/>
        </p:spPr>
        <p:txBody>
          <a:bodyPr/>
          <a:lstStyle/>
          <a:p>
            <a:pPr eaLnBrk="1" hangingPunct="1"/>
            <a:r>
              <a:rPr lang="en-US" sz="1100" b="1" dirty="0" err="1"/>
              <a:t>Cliquer</a:t>
            </a:r>
            <a:r>
              <a:rPr lang="en-US" sz="1100" b="1" dirty="0"/>
              <a:t> </a:t>
            </a:r>
            <a:r>
              <a:rPr lang="en-US" sz="1100" b="1" dirty="0" err="1"/>
              <a:t>dans</a:t>
            </a:r>
            <a:r>
              <a:rPr lang="en-US" sz="1100" b="1" dirty="0"/>
              <a:t> </a:t>
            </a:r>
            <a:r>
              <a:rPr lang="en-US" sz="1100" b="1" dirty="0" err="1"/>
              <a:t>l’image</a:t>
            </a:r>
            <a:r>
              <a:rPr lang="en-US" sz="1100" b="1" dirty="0"/>
              <a:t> pour </a:t>
            </a:r>
            <a:r>
              <a:rPr lang="en-US" sz="1100" b="1" dirty="0" err="1"/>
              <a:t>démarrer</a:t>
            </a:r>
            <a:r>
              <a:rPr lang="en-US" sz="1100" b="1" dirty="0"/>
              <a:t> la </a:t>
            </a:r>
            <a:r>
              <a:rPr lang="en-US" sz="1100" b="1" dirty="0" err="1"/>
              <a:t>vidéo</a:t>
            </a:r>
            <a:endParaRPr lang="en-US" sz="1100" b="1" dirty="0"/>
          </a:p>
        </p:txBody>
      </p:sp>
    </p:spTree>
    <p:extLst>
      <p:ext uri="{BB962C8B-B14F-4D97-AF65-F5344CB8AC3E}">
        <p14:creationId xmlns:p14="http://schemas.microsoft.com/office/powerpoint/2010/main" val="11098908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xfrm>
            <a:off x="3854791" y="9445892"/>
            <a:ext cx="2949301" cy="496665"/>
          </a:xfrm>
          <a:prstGeom prst="rect">
            <a:avLst/>
          </a:prstGeom>
          <a:noFill/>
        </p:spPr>
        <p:txBody>
          <a:bodyPr/>
          <a:lstStyle>
            <a:lvl1pPr defTabSz="958570" eaLnBrk="0" hangingPunct="0">
              <a:defRPr sz="2300">
                <a:solidFill>
                  <a:schemeClr val="tx1"/>
                </a:solidFill>
                <a:latin typeface="Times New Roman" panose="02020603050405020304" pitchFamily="18" charset="0"/>
              </a:defRPr>
            </a:lvl1pPr>
            <a:lvl2pPr marL="717777" indent="-276068" defTabSz="958570" eaLnBrk="0" hangingPunct="0">
              <a:defRPr sz="2300">
                <a:solidFill>
                  <a:schemeClr val="tx1"/>
                </a:solidFill>
                <a:latin typeface="Times New Roman" panose="02020603050405020304" pitchFamily="18" charset="0"/>
              </a:defRPr>
            </a:lvl2pPr>
            <a:lvl3pPr marL="1104273" indent="-220855" defTabSz="958570" eaLnBrk="0" hangingPunct="0">
              <a:defRPr sz="2300">
                <a:solidFill>
                  <a:schemeClr val="tx1"/>
                </a:solidFill>
                <a:latin typeface="Times New Roman" panose="02020603050405020304" pitchFamily="18" charset="0"/>
              </a:defRPr>
            </a:lvl3pPr>
            <a:lvl4pPr marL="1545982" indent="-220855" defTabSz="958570" eaLnBrk="0" hangingPunct="0">
              <a:defRPr sz="2300">
                <a:solidFill>
                  <a:schemeClr val="tx1"/>
                </a:solidFill>
                <a:latin typeface="Times New Roman" panose="02020603050405020304" pitchFamily="18" charset="0"/>
              </a:defRPr>
            </a:lvl4pPr>
            <a:lvl5pPr marL="1987691" indent="-220855" defTabSz="958570" eaLnBrk="0" hangingPunct="0">
              <a:defRPr sz="2300">
                <a:solidFill>
                  <a:schemeClr val="tx1"/>
                </a:solidFill>
                <a:latin typeface="Times New Roman" panose="02020603050405020304" pitchFamily="18" charset="0"/>
              </a:defRPr>
            </a:lvl5pPr>
            <a:lvl6pPr marL="2429400" indent="-220855" defTabSz="958570" eaLnBrk="0" fontAlgn="base" hangingPunct="0">
              <a:spcBef>
                <a:spcPct val="0"/>
              </a:spcBef>
              <a:spcAft>
                <a:spcPct val="0"/>
              </a:spcAft>
              <a:defRPr sz="2300">
                <a:solidFill>
                  <a:schemeClr val="tx1"/>
                </a:solidFill>
                <a:latin typeface="Times New Roman" panose="02020603050405020304" pitchFamily="18" charset="0"/>
              </a:defRPr>
            </a:lvl6pPr>
            <a:lvl7pPr marL="2871108" indent="-220855" defTabSz="958570" eaLnBrk="0" fontAlgn="base" hangingPunct="0">
              <a:spcBef>
                <a:spcPct val="0"/>
              </a:spcBef>
              <a:spcAft>
                <a:spcPct val="0"/>
              </a:spcAft>
              <a:defRPr sz="2300">
                <a:solidFill>
                  <a:schemeClr val="tx1"/>
                </a:solidFill>
                <a:latin typeface="Times New Roman" panose="02020603050405020304" pitchFamily="18" charset="0"/>
              </a:defRPr>
            </a:lvl7pPr>
            <a:lvl8pPr marL="3312817" indent="-220855" defTabSz="958570" eaLnBrk="0" fontAlgn="base" hangingPunct="0">
              <a:spcBef>
                <a:spcPct val="0"/>
              </a:spcBef>
              <a:spcAft>
                <a:spcPct val="0"/>
              </a:spcAft>
              <a:defRPr sz="2300">
                <a:solidFill>
                  <a:schemeClr val="tx1"/>
                </a:solidFill>
                <a:latin typeface="Times New Roman" panose="02020603050405020304" pitchFamily="18" charset="0"/>
              </a:defRPr>
            </a:lvl8pPr>
            <a:lvl9pPr marL="3754526" indent="-220855" defTabSz="958570" eaLnBrk="0" fontAlgn="base" hangingPunct="0">
              <a:spcBef>
                <a:spcPct val="0"/>
              </a:spcBef>
              <a:spcAft>
                <a:spcPct val="0"/>
              </a:spcAft>
              <a:defRPr sz="2300">
                <a:solidFill>
                  <a:schemeClr val="tx1"/>
                </a:solidFill>
                <a:latin typeface="Times New Roman" panose="02020603050405020304" pitchFamily="18" charset="0"/>
              </a:defRPr>
            </a:lvl9pPr>
          </a:lstStyle>
          <a:p>
            <a:pPr eaLnBrk="1" hangingPunct="1"/>
            <a:fld id="{3B03A5DD-BB5A-4BE0-8CB1-7A15B3CF050A}" type="slidenum">
              <a:rPr lang="fr-FR" altLang="fr-FR" sz="1100">
                <a:latin typeface="Arial" panose="020B0604020202020204" pitchFamily="34" charset="0"/>
              </a:rPr>
              <a:pPr eaLnBrk="1" hangingPunct="1"/>
              <a:t>26</a:t>
            </a:fld>
            <a:endParaRPr lang="fr-FR" altLang="fr-FR" sz="1100">
              <a:latin typeface="Arial" panose="020B0604020202020204" pitchFamily="34" charset="0"/>
            </a:endParaRPr>
          </a:p>
        </p:txBody>
      </p:sp>
      <p:sp>
        <p:nvSpPr>
          <p:cNvPr id="102403" name="Rectangle 1026"/>
          <p:cNvSpPr>
            <a:spLocks noGrp="1" noRot="1" noChangeAspect="1" noChangeArrowheads="1" noTextEdit="1"/>
          </p:cNvSpPr>
          <p:nvPr>
            <p:ph type="sldImg"/>
          </p:nvPr>
        </p:nvSpPr>
        <p:spPr>
          <a:xfrm>
            <a:off x="-381000" y="222250"/>
            <a:ext cx="7561263" cy="4252913"/>
          </a:xfrm>
          <a:ln/>
        </p:spPr>
      </p:sp>
      <p:sp>
        <p:nvSpPr>
          <p:cNvPr id="102404" name="Rectangle 1027"/>
          <p:cNvSpPr>
            <a:spLocks noGrp="1" noChangeArrowheads="1"/>
          </p:cNvSpPr>
          <p:nvPr>
            <p:ph type="body" idx="1"/>
          </p:nvPr>
        </p:nvSpPr>
        <p:spPr>
          <a:xfrm>
            <a:off x="512856" y="4721405"/>
            <a:ext cx="5697723" cy="4477698"/>
          </a:xfrm>
          <a:noFill/>
        </p:spPr>
        <p:txBody>
          <a:bodyPr/>
          <a:lstStyle/>
          <a:p>
            <a:pPr eaLnBrk="1" hangingPunct="1"/>
            <a:r>
              <a:rPr lang="fr-FR" altLang="fr-FR">
                <a:latin typeface="Arial" panose="020B0604020202020204" pitchFamily="34" charset="0"/>
              </a:rPr>
              <a:t> </a:t>
            </a:r>
          </a:p>
        </p:txBody>
      </p:sp>
    </p:spTree>
    <p:extLst>
      <p:ext uri="{BB962C8B-B14F-4D97-AF65-F5344CB8AC3E}">
        <p14:creationId xmlns:p14="http://schemas.microsoft.com/office/powerpoint/2010/main" val="1532281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58570" eaLnBrk="0" hangingPunct="0">
              <a:defRPr sz="2300">
                <a:solidFill>
                  <a:schemeClr val="tx1"/>
                </a:solidFill>
                <a:latin typeface="Times New Roman" panose="02020603050405020304" pitchFamily="18" charset="0"/>
              </a:defRPr>
            </a:lvl1pPr>
            <a:lvl2pPr marL="717777" indent="-276068" defTabSz="958570" eaLnBrk="0" hangingPunct="0">
              <a:defRPr sz="2300">
                <a:solidFill>
                  <a:schemeClr val="tx1"/>
                </a:solidFill>
                <a:latin typeface="Times New Roman" panose="02020603050405020304" pitchFamily="18" charset="0"/>
              </a:defRPr>
            </a:lvl2pPr>
            <a:lvl3pPr marL="1104273" indent="-220855" defTabSz="958570" eaLnBrk="0" hangingPunct="0">
              <a:defRPr sz="2300">
                <a:solidFill>
                  <a:schemeClr val="tx1"/>
                </a:solidFill>
                <a:latin typeface="Times New Roman" panose="02020603050405020304" pitchFamily="18" charset="0"/>
              </a:defRPr>
            </a:lvl3pPr>
            <a:lvl4pPr marL="1545982" indent="-220855" defTabSz="958570" eaLnBrk="0" hangingPunct="0">
              <a:defRPr sz="2300">
                <a:solidFill>
                  <a:schemeClr val="tx1"/>
                </a:solidFill>
                <a:latin typeface="Times New Roman" panose="02020603050405020304" pitchFamily="18" charset="0"/>
              </a:defRPr>
            </a:lvl4pPr>
            <a:lvl5pPr marL="1987691" indent="-220855" defTabSz="958570" eaLnBrk="0" hangingPunct="0">
              <a:defRPr sz="2300">
                <a:solidFill>
                  <a:schemeClr val="tx1"/>
                </a:solidFill>
                <a:latin typeface="Times New Roman" panose="02020603050405020304" pitchFamily="18" charset="0"/>
              </a:defRPr>
            </a:lvl5pPr>
            <a:lvl6pPr marL="2429400" indent="-220855" defTabSz="958570" eaLnBrk="0" fontAlgn="base" hangingPunct="0">
              <a:spcBef>
                <a:spcPct val="0"/>
              </a:spcBef>
              <a:spcAft>
                <a:spcPct val="0"/>
              </a:spcAft>
              <a:defRPr sz="2300">
                <a:solidFill>
                  <a:schemeClr val="tx1"/>
                </a:solidFill>
                <a:latin typeface="Times New Roman" panose="02020603050405020304" pitchFamily="18" charset="0"/>
              </a:defRPr>
            </a:lvl6pPr>
            <a:lvl7pPr marL="2871108" indent="-220855" defTabSz="958570" eaLnBrk="0" fontAlgn="base" hangingPunct="0">
              <a:spcBef>
                <a:spcPct val="0"/>
              </a:spcBef>
              <a:spcAft>
                <a:spcPct val="0"/>
              </a:spcAft>
              <a:defRPr sz="2300">
                <a:solidFill>
                  <a:schemeClr val="tx1"/>
                </a:solidFill>
                <a:latin typeface="Times New Roman" panose="02020603050405020304" pitchFamily="18" charset="0"/>
              </a:defRPr>
            </a:lvl7pPr>
            <a:lvl8pPr marL="3312817" indent="-220855" defTabSz="958570" eaLnBrk="0" fontAlgn="base" hangingPunct="0">
              <a:spcBef>
                <a:spcPct val="0"/>
              </a:spcBef>
              <a:spcAft>
                <a:spcPct val="0"/>
              </a:spcAft>
              <a:defRPr sz="2300">
                <a:solidFill>
                  <a:schemeClr val="tx1"/>
                </a:solidFill>
                <a:latin typeface="Times New Roman" panose="02020603050405020304" pitchFamily="18" charset="0"/>
              </a:defRPr>
            </a:lvl8pPr>
            <a:lvl9pPr marL="3754526" indent="-220855" defTabSz="958570" eaLnBrk="0" fontAlgn="base" hangingPunct="0">
              <a:spcBef>
                <a:spcPct val="0"/>
              </a:spcBef>
              <a:spcAft>
                <a:spcPct val="0"/>
              </a:spcAft>
              <a:defRPr sz="2300">
                <a:solidFill>
                  <a:schemeClr val="tx1"/>
                </a:solidFill>
                <a:latin typeface="Times New Roman" panose="02020603050405020304" pitchFamily="18" charset="0"/>
              </a:defRPr>
            </a:lvl9pPr>
          </a:lstStyle>
          <a:p>
            <a:pPr eaLnBrk="1" hangingPunct="1"/>
            <a:fld id="{45553650-A1F1-4994-9CBE-D7ADF270F48A}" type="slidenum">
              <a:rPr lang="fr-FR" altLang="fr-FR" sz="1100">
                <a:latin typeface="Arial" panose="020B0604020202020204" pitchFamily="34" charset="0"/>
              </a:rPr>
              <a:pPr eaLnBrk="1" hangingPunct="1"/>
              <a:t>27</a:t>
            </a:fld>
            <a:endParaRPr lang="fr-FR" altLang="fr-FR" sz="1100">
              <a:latin typeface="Arial" panose="020B0604020202020204" pitchFamily="34" charset="0"/>
            </a:endParaRPr>
          </a:p>
        </p:txBody>
      </p:sp>
      <p:sp>
        <p:nvSpPr>
          <p:cNvPr id="103427" name="Rectangle 2"/>
          <p:cNvSpPr>
            <a:spLocks noGrp="1" noRot="1" noChangeAspect="1" noChangeArrowheads="1" noTextEdit="1"/>
          </p:cNvSpPr>
          <p:nvPr>
            <p:ph type="sldImg"/>
          </p:nvPr>
        </p:nvSpPr>
        <p:spPr>
          <a:xfrm>
            <a:off x="-381000" y="222250"/>
            <a:ext cx="7561263" cy="4252913"/>
          </a:xfrm>
          <a:ln/>
        </p:spPr>
      </p:sp>
      <p:sp>
        <p:nvSpPr>
          <p:cNvPr id="103428" name="Rectangle 3"/>
          <p:cNvSpPr>
            <a:spLocks noGrp="1" noChangeArrowheads="1"/>
          </p:cNvSpPr>
          <p:nvPr>
            <p:ph type="body" idx="1"/>
          </p:nvPr>
        </p:nvSpPr>
        <p:spPr>
          <a:xfrm>
            <a:off x="512856" y="4721405"/>
            <a:ext cx="5697723" cy="4477698"/>
          </a:xfrm>
          <a:noFill/>
        </p:spPr>
        <p:txBody>
          <a:bodyPr/>
          <a:lstStyle/>
          <a:p>
            <a:pPr eaLnBrk="1" hangingPunct="1"/>
            <a:r>
              <a:rPr lang="fr-FR" altLang="fr-FR">
                <a:latin typeface="Arial" panose="020B0604020202020204" pitchFamily="34" charset="0"/>
              </a:rPr>
              <a:t> </a:t>
            </a:r>
          </a:p>
        </p:txBody>
      </p:sp>
    </p:spTree>
    <p:extLst>
      <p:ext uri="{BB962C8B-B14F-4D97-AF65-F5344CB8AC3E}">
        <p14:creationId xmlns:p14="http://schemas.microsoft.com/office/powerpoint/2010/main" val="1964856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defTabSz="958570" eaLnBrk="0" hangingPunct="0">
              <a:defRPr sz="2300">
                <a:solidFill>
                  <a:schemeClr val="tx1"/>
                </a:solidFill>
                <a:latin typeface="Times New Roman" panose="02020603050405020304" pitchFamily="18" charset="0"/>
              </a:defRPr>
            </a:lvl1pPr>
            <a:lvl2pPr marL="717777" indent="-276068" defTabSz="958570" eaLnBrk="0" hangingPunct="0">
              <a:defRPr sz="2300">
                <a:solidFill>
                  <a:schemeClr val="tx1"/>
                </a:solidFill>
                <a:latin typeface="Times New Roman" panose="02020603050405020304" pitchFamily="18" charset="0"/>
              </a:defRPr>
            </a:lvl2pPr>
            <a:lvl3pPr marL="1104273" indent="-220855" defTabSz="958570" eaLnBrk="0" hangingPunct="0">
              <a:defRPr sz="2300">
                <a:solidFill>
                  <a:schemeClr val="tx1"/>
                </a:solidFill>
                <a:latin typeface="Times New Roman" panose="02020603050405020304" pitchFamily="18" charset="0"/>
              </a:defRPr>
            </a:lvl3pPr>
            <a:lvl4pPr marL="1545982" indent="-220855" defTabSz="958570" eaLnBrk="0" hangingPunct="0">
              <a:defRPr sz="2300">
                <a:solidFill>
                  <a:schemeClr val="tx1"/>
                </a:solidFill>
                <a:latin typeface="Times New Roman" panose="02020603050405020304" pitchFamily="18" charset="0"/>
              </a:defRPr>
            </a:lvl4pPr>
            <a:lvl5pPr marL="1987691" indent="-220855" defTabSz="958570" eaLnBrk="0" hangingPunct="0">
              <a:defRPr sz="2300">
                <a:solidFill>
                  <a:schemeClr val="tx1"/>
                </a:solidFill>
                <a:latin typeface="Times New Roman" panose="02020603050405020304" pitchFamily="18" charset="0"/>
              </a:defRPr>
            </a:lvl5pPr>
            <a:lvl6pPr marL="2429400" indent="-220855" defTabSz="958570" eaLnBrk="0" fontAlgn="base" hangingPunct="0">
              <a:spcBef>
                <a:spcPct val="0"/>
              </a:spcBef>
              <a:spcAft>
                <a:spcPct val="0"/>
              </a:spcAft>
              <a:defRPr sz="2300">
                <a:solidFill>
                  <a:schemeClr val="tx1"/>
                </a:solidFill>
                <a:latin typeface="Times New Roman" panose="02020603050405020304" pitchFamily="18" charset="0"/>
              </a:defRPr>
            </a:lvl6pPr>
            <a:lvl7pPr marL="2871108" indent="-220855" defTabSz="958570" eaLnBrk="0" fontAlgn="base" hangingPunct="0">
              <a:spcBef>
                <a:spcPct val="0"/>
              </a:spcBef>
              <a:spcAft>
                <a:spcPct val="0"/>
              </a:spcAft>
              <a:defRPr sz="2300">
                <a:solidFill>
                  <a:schemeClr val="tx1"/>
                </a:solidFill>
                <a:latin typeface="Times New Roman" panose="02020603050405020304" pitchFamily="18" charset="0"/>
              </a:defRPr>
            </a:lvl7pPr>
            <a:lvl8pPr marL="3312817" indent="-220855" defTabSz="958570" eaLnBrk="0" fontAlgn="base" hangingPunct="0">
              <a:spcBef>
                <a:spcPct val="0"/>
              </a:spcBef>
              <a:spcAft>
                <a:spcPct val="0"/>
              </a:spcAft>
              <a:defRPr sz="2300">
                <a:solidFill>
                  <a:schemeClr val="tx1"/>
                </a:solidFill>
                <a:latin typeface="Times New Roman" panose="02020603050405020304" pitchFamily="18" charset="0"/>
              </a:defRPr>
            </a:lvl8pPr>
            <a:lvl9pPr marL="3754526" indent="-220855" defTabSz="958570" eaLnBrk="0" fontAlgn="base" hangingPunct="0">
              <a:spcBef>
                <a:spcPct val="0"/>
              </a:spcBef>
              <a:spcAft>
                <a:spcPct val="0"/>
              </a:spcAft>
              <a:defRPr sz="2300">
                <a:solidFill>
                  <a:schemeClr val="tx1"/>
                </a:solidFill>
                <a:latin typeface="Times New Roman" panose="02020603050405020304" pitchFamily="18" charset="0"/>
              </a:defRPr>
            </a:lvl9pPr>
          </a:lstStyle>
          <a:p>
            <a:pPr eaLnBrk="1" hangingPunct="1"/>
            <a:fld id="{F2B30A5A-9B6B-442A-82A4-987D85920CAF}" type="slidenum">
              <a:rPr lang="fr-FR" altLang="fr-FR" sz="1100">
                <a:latin typeface="Arial" panose="020B0604020202020204" pitchFamily="34" charset="0"/>
              </a:rPr>
              <a:pPr eaLnBrk="1" hangingPunct="1"/>
              <a:t>28</a:t>
            </a:fld>
            <a:endParaRPr lang="fr-FR" altLang="fr-FR" sz="1100">
              <a:latin typeface="Arial" panose="020B0604020202020204" pitchFamily="34" charset="0"/>
            </a:endParaRPr>
          </a:p>
        </p:txBody>
      </p:sp>
      <p:sp>
        <p:nvSpPr>
          <p:cNvPr id="104451" name="Rectangle 2"/>
          <p:cNvSpPr>
            <a:spLocks noGrp="1" noRot="1" noChangeAspect="1" noChangeArrowheads="1" noTextEdit="1"/>
          </p:cNvSpPr>
          <p:nvPr>
            <p:ph type="sldImg"/>
          </p:nvPr>
        </p:nvSpPr>
        <p:spPr>
          <a:xfrm>
            <a:off x="-381000" y="222250"/>
            <a:ext cx="7561263" cy="4252913"/>
          </a:xfrm>
          <a:ln/>
        </p:spPr>
      </p:sp>
      <p:sp>
        <p:nvSpPr>
          <p:cNvPr id="104452" name="Rectangle 3"/>
          <p:cNvSpPr>
            <a:spLocks noGrp="1" noChangeArrowheads="1"/>
          </p:cNvSpPr>
          <p:nvPr>
            <p:ph type="body" idx="1"/>
          </p:nvPr>
        </p:nvSpPr>
        <p:spPr>
          <a:xfrm>
            <a:off x="512856" y="4721405"/>
            <a:ext cx="5697723" cy="4477698"/>
          </a:xfrm>
          <a:noFill/>
        </p:spPr>
        <p:txBody>
          <a:bodyPr/>
          <a:lstStyle/>
          <a:p>
            <a:pPr eaLnBrk="1" hangingPunct="1"/>
            <a:r>
              <a:rPr lang="fr-FR" altLang="fr-FR">
                <a:latin typeface="Arial" panose="020B0604020202020204" pitchFamily="34" charset="0"/>
              </a:rPr>
              <a:t> </a:t>
            </a:r>
          </a:p>
        </p:txBody>
      </p:sp>
    </p:spTree>
    <p:extLst>
      <p:ext uri="{BB962C8B-B14F-4D97-AF65-F5344CB8AC3E}">
        <p14:creationId xmlns:p14="http://schemas.microsoft.com/office/powerpoint/2010/main" val="8439852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58570" eaLnBrk="0" hangingPunct="0">
              <a:defRPr sz="2300">
                <a:solidFill>
                  <a:schemeClr val="tx1"/>
                </a:solidFill>
                <a:latin typeface="Times New Roman" panose="02020603050405020304" pitchFamily="18" charset="0"/>
              </a:defRPr>
            </a:lvl1pPr>
            <a:lvl2pPr marL="717777" indent="-276068" defTabSz="958570" eaLnBrk="0" hangingPunct="0">
              <a:defRPr sz="2300">
                <a:solidFill>
                  <a:schemeClr val="tx1"/>
                </a:solidFill>
                <a:latin typeface="Times New Roman" panose="02020603050405020304" pitchFamily="18" charset="0"/>
              </a:defRPr>
            </a:lvl2pPr>
            <a:lvl3pPr marL="1104273" indent="-220855" defTabSz="958570" eaLnBrk="0" hangingPunct="0">
              <a:defRPr sz="2300">
                <a:solidFill>
                  <a:schemeClr val="tx1"/>
                </a:solidFill>
                <a:latin typeface="Times New Roman" panose="02020603050405020304" pitchFamily="18" charset="0"/>
              </a:defRPr>
            </a:lvl3pPr>
            <a:lvl4pPr marL="1545982" indent="-220855" defTabSz="958570" eaLnBrk="0" hangingPunct="0">
              <a:defRPr sz="2300">
                <a:solidFill>
                  <a:schemeClr val="tx1"/>
                </a:solidFill>
                <a:latin typeface="Times New Roman" panose="02020603050405020304" pitchFamily="18" charset="0"/>
              </a:defRPr>
            </a:lvl4pPr>
            <a:lvl5pPr marL="1987691" indent="-220855" defTabSz="958570" eaLnBrk="0" hangingPunct="0">
              <a:defRPr sz="2300">
                <a:solidFill>
                  <a:schemeClr val="tx1"/>
                </a:solidFill>
                <a:latin typeface="Times New Roman" panose="02020603050405020304" pitchFamily="18" charset="0"/>
              </a:defRPr>
            </a:lvl5pPr>
            <a:lvl6pPr marL="2429400" indent="-220855" defTabSz="958570" eaLnBrk="0" fontAlgn="base" hangingPunct="0">
              <a:spcBef>
                <a:spcPct val="0"/>
              </a:spcBef>
              <a:spcAft>
                <a:spcPct val="0"/>
              </a:spcAft>
              <a:defRPr sz="2300">
                <a:solidFill>
                  <a:schemeClr val="tx1"/>
                </a:solidFill>
                <a:latin typeface="Times New Roman" panose="02020603050405020304" pitchFamily="18" charset="0"/>
              </a:defRPr>
            </a:lvl6pPr>
            <a:lvl7pPr marL="2871108" indent="-220855" defTabSz="958570" eaLnBrk="0" fontAlgn="base" hangingPunct="0">
              <a:spcBef>
                <a:spcPct val="0"/>
              </a:spcBef>
              <a:spcAft>
                <a:spcPct val="0"/>
              </a:spcAft>
              <a:defRPr sz="2300">
                <a:solidFill>
                  <a:schemeClr val="tx1"/>
                </a:solidFill>
                <a:latin typeface="Times New Roman" panose="02020603050405020304" pitchFamily="18" charset="0"/>
              </a:defRPr>
            </a:lvl7pPr>
            <a:lvl8pPr marL="3312817" indent="-220855" defTabSz="958570" eaLnBrk="0" fontAlgn="base" hangingPunct="0">
              <a:spcBef>
                <a:spcPct val="0"/>
              </a:spcBef>
              <a:spcAft>
                <a:spcPct val="0"/>
              </a:spcAft>
              <a:defRPr sz="2300">
                <a:solidFill>
                  <a:schemeClr val="tx1"/>
                </a:solidFill>
                <a:latin typeface="Times New Roman" panose="02020603050405020304" pitchFamily="18" charset="0"/>
              </a:defRPr>
            </a:lvl8pPr>
            <a:lvl9pPr marL="3754526" indent="-220855" defTabSz="958570" eaLnBrk="0" fontAlgn="base" hangingPunct="0">
              <a:spcBef>
                <a:spcPct val="0"/>
              </a:spcBef>
              <a:spcAft>
                <a:spcPct val="0"/>
              </a:spcAft>
              <a:defRPr sz="2300">
                <a:solidFill>
                  <a:schemeClr val="tx1"/>
                </a:solidFill>
                <a:latin typeface="Times New Roman" panose="02020603050405020304" pitchFamily="18" charset="0"/>
              </a:defRPr>
            </a:lvl9pPr>
          </a:lstStyle>
          <a:p>
            <a:pPr eaLnBrk="1" hangingPunct="1"/>
            <a:fld id="{9468C098-851D-475C-BA33-E2EC5C31B4A0}" type="slidenum">
              <a:rPr lang="fr-FR" altLang="fr-FR" sz="1100">
                <a:latin typeface="Arial" panose="020B0604020202020204" pitchFamily="34" charset="0"/>
              </a:rPr>
              <a:pPr eaLnBrk="1" hangingPunct="1"/>
              <a:t>29</a:t>
            </a:fld>
            <a:endParaRPr lang="fr-FR" altLang="fr-FR" sz="1100" dirty="0">
              <a:latin typeface="Arial" panose="020B0604020202020204" pitchFamily="34" charset="0"/>
            </a:endParaRPr>
          </a:p>
        </p:txBody>
      </p:sp>
      <p:sp>
        <p:nvSpPr>
          <p:cNvPr id="105475" name="Rectangle 1026"/>
          <p:cNvSpPr>
            <a:spLocks noGrp="1" noRot="1" noChangeAspect="1" noChangeArrowheads="1" noTextEdit="1"/>
          </p:cNvSpPr>
          <p:nvPr>
            <p:ph type="sldImg"/>
          </p:nvPr>
        </p:nvSpPr>
        <p:spPr>
          <a:xfrm>
            <a:off x="-381000" y="222250"/>
            <a:ext cx="7561263" cy="4252913"/>
          </a:xfrm>
          <a:ln/>
        </p:spPr>
      </p:sp>
      <p:sp>
        <p:nvSpPr>
          <p:cNvPr id="105476" name="Rectangle 1027"/>
          <p:cNvSpPr>
            <a:spLocks noGrp="1" noChangeArrowheads="1"/>
          </p:cNvSpPr>
          <p:nvPr>
            <p:ph type="body" idx="1"/>
          </p:nvPr>
        </p:nvSpPr>
        <p:spPr>
          <a:xfrm>
            <a:off x="512856" y="4721405"/>
            <a:ext cx="5697723" cy="4477698"/>
          </a:xfrm>
          <a:noFill/>
        </p:spPr>
        <p:txBody>
          <a:bodyPr/>
          <a:lstStyle/>
          <a:p>
            <a:pPr eaLnBrk="1" hangingPunct="1"/>
            <a:r>
              <a:rPr lang="fr-FR" altLang="fr-FR" dirty="0">
                <a:latin typeface="Arial" panose="020B0604020202020204" pitchFamily="34" charset="0"/>
              </a:rPr>
              <a:t> </a:t>
            </a:r>
          </a:p>
        </p:txBody>
      </p:sp>
    </p:spTree>
    <p:extLst>
      <p:ext uri="{BB962C8B-B14F-4D97-AF65-F5344CB8AC3E}">
        <p14:creationId xmlns:p14="http://schemas.microsoft.com/office/powerpoint/2010/main" val="9966739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360363" y="355600"/>
            <a:ext cx="6084887" cy="3422650"/>
          </a:xfrm>
          <a:ln/>
        </p:spPr>
      </p:sp>
      <p:sp>
        <p:nvSpPr>
          <p:cNvPr id="675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954598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defTabSz="958570" eaLnBrk="0" hangingPunct="0">
              <a:defRPr sz="2300">
                <a:solidFill>
                  <a:schemeClr val="tx1"/>
                </a:solidFill>
                <a:latin typeface="Times New Roman" panose="02020603050405020304" pitchFamily="18" charset="0"/>
              </a:defRPr>
            </a:lvl1pPr>
            <a:lvl2pPr marL="717777" indent="-276068" defTabSz="958570" eaLnBrk="0" hangingPunct="0">
              <a:defRPr sz="2300">
                <a:solidFill>
                  <a:schemeClr val="tx1"/>
                </a:solidFill>
                <a:latin typeface="Times New Roman" panose="02020603050405020304" pitchFamily="18" charset="0"/>
              </a:defRPr>
            </a:lvl2pPr>
            <a:lvl3pPr marL="1104273" indent="-220855" defTabSz="958570" eaLnBrk="0" hangingPunct="0">
              <a:defRPr sz="2300">
                <a:solidFill>
                  <a:schemeClr val="tx1"/>
                </a:solidFill>
                <a:latin typeface="Times New Roman" panose="02020603050405020304" pitchFamily="18" charset="0"/>
              </a:defRPr>
            </a:lvl3pPr>
            <a:lvl4pPr marL="1545982" indent="-220855" defTabSz="958570" eaLnBrk="0" hangingPunct="0">
              <a:defRPr sz="2300">
                <a:solidFill>
                  <a:schemeClr val="tx1"/>
                </a:solidFill>
                <a:latin typeface="Times New Roman" panose="02020603050405020304" pitchFamily="18" charset="0"/>
              </a:defRPr>
            </a:lvl4pPr>
            <a:lvl5pPr marL="1987691" indent="-220855" defTabSz="958570" eaLnBrk="0" hangingPunct="0">
              <a:defRPr sz="2300">
                <a:solidFill>
                  <a:schemeClr val="tx1"/>
                </a:solidFill>
                <a:latin typeface="Times New Roman" panose="02020603050405020304" pitchFamily="18" charset="0"/>
              </a:defRPr>
            </a:lvl5pPr>
            <a:lvl6pPr marL="2429400" indent="-220855" defTabSz="958570" eaLnBrk="0" fontAlgn="base" hangingPunct="0">
              <a:spcBef>
                <a:spcPct val="0"/>
              </a:spcBef>
              <a:spcAft>
                <a:spcPct val="0"/>
              </a:spcAft>
              <a:defRPr sz="2300">
                <a:solidFill>
                  <a:schemeClr val="tx1"/>
                </a:solidFill>
                <a:latin typeface="Times New Roman" panose="02020603050405020304" pitchFamily="18" charset="0"/>
              </a:defRPr>
            </a:lvl6pPr>
            <a:lvl7pPr marL="2871108" indent="-220855" defTabSz="958570" eaLnBrk="0" fontAlgn="base" hangingPunct="0">
              <a:spcBef>
                <a:spcPct val="0"/>
              </a:spcBef>
              <a:spcAft>
                <a:spcPct val="0"/>
              </a:spcAft>
              <a:defRPr sz="2300">
                <a:solidFill>
                  <a:schemeClr val="tx1"/>
                </a:solidFill>
                <a:latin typeface="Times New Roman" panose="02020603050405020304" pitchFamily="18" charset="0"/>
              </a:defRPr>
            </a:lvl7pPr>
            <a:lvl8pPr marL="3312817" indent="-220855" defTabSz="958570" eaLnBrk="0" fontAlgn="base" hangingPunct="0">
              <a:spcBef>
                <a:spcPct val="0"/>
              </a:spcBef>
              <a:spcAft>
                <a:spcPct val="0"/>
              </a:spcAft>
              <a:defRPr sz="2300">
                <a:solidFill>
                  <a:schemeClr val="tx1"/>
                </a:solidFill>
                <a:latin typeface="Times New Roman" panose="02020603050405020304" pitchFamily="18" charset="0"/>
              </a:defRPr>
            </a:lvl8pPr>
            <a:lvl9pPr marL="3754526" indent="-220855" defTabSz="958570" eaLnBrk="0" fontAlgn="base" hangingPunct="0">
              <a:spcBef>
                <a:spcPct val="0"/>
              </a:spcBef>
              <a:spcAft>
                <a:spcPct val="0"/>
              </a:spcAft>
              <a:defRPr sz="2300">
                <a:solidFill>
                  <a:schemeClr val="tx1"/>
                </a:solidFill>
                <a:latin typeface="Times New Roman" panose="02020603050405020304" pitchFamily="18" charset="0"/>
              </a:defRPr>
            </a:lvl9pPr>
          </a:lstStyle>
          <a:p>
            <a:pPr eaLnBrk="1" hangingPunct="1"/>
            <a:fld id="{9CD66CC9-2F15-41B9-AA3E-A16F74B1C522}" type="slidenum">
              <a:rPr lang="fr-FR" altLang="fr-FR" sz="1100">
                <a:latin typeface="Arial" panose="020B0604020202020204" pitchFamily="34" charset="0"/>
              </a:rPr>
              <a:pPr eaLnBrk="1" hangingPunct="1"/>
              <a:t>30</a:t>
            </a:fld>
            <a:endParaRPr lang="fr-FR" altLang="fr-FR" sz="1100" dirty="0">
              <a:latin typeface="Arial" panose="020B0604020202020204" pitchFamily="34" charset="0"/>
            </a:endParaRPr>
          </a:p>
        </p:txBody>
      </p:sp>
      <p:sp>
        <p:nvSpPr>
          <p:cNvPr id="106499" name="Rectangle 2"/>
          <p:cNvSpPr>
            <a:spLocks noGrp="1" noRot="1" noChangeAspect="1" noChangeArrowheads="1" noTextEdit="1"/>
          </p:cNvSpPr>
          <p:nvPr>
            <p:ph type="sldImg"/>
          </p:nvPr>
        </p:nvSpPr>
        <p:spPr>
          <a:xfrm>
            <a:off x="-381000" y="222250"/>
            <a:ext cx="7561263" cy="4252913"/>
          </a:xfrm>
          <a:ln/>
        </p:spPr>
      </p:sp>
      <p:sp>
        <p:nvSpPr>
          <p:cNvPr id="106500" name="Rectangle 3"/>
          <p:cNvSpPr>
            <a:spLocks noGrp="1" noChangeArrowheads="1"/>
          </p:cNvSpPr>
          <p:nvPr>
            <p:ph type="body" idx="1"/>
          </p:nvPr>
        </p:nvSpPr>
        <p:spPr>
          <a:xfrm>
            <a:off x="512856" y="4721405"/>
            <a:ext cx="5697723" cy="4477698"/>
          </a:xfrm>
          <a:noFill/>
        </p:spPr>
        <p:txBody>
          <a:bodyPr/>
          <a:lstStyle/>
          <a:p>
            <a:pPr eaLnBrk="1" hangingPunct="1"/>
            <a:r>
              <a:rPr lang="fr-FR" altLang="fr-FR" dirty="0">
                <a:latin typeface="Arial" panose="020B0604020202020204" pitchFamily="34" charset="0"/>
              </a:rPr>
              <a:t> </a:t>
            </a:r>
          </a:p>
        </p:txBody>
      </p:sp>
    </p:spTree>
    <p:extLst>
      <p:ext uri="{BB962C8B-B14F-4D97-AF65-F5344CB8AC3E}">
        <p14:creationId xmlns:p14="http://schemas.microsoft.com/office/powerpoint/2010/main" val="6918233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xfrm>
            <a:off x="360363" y="355600"/>
            <a:ext cx="6084887" cy="3422650"/>
          </a:xfrm>
          <a:ln/>
        </p:spPr>
      </p:sp>
      <p:sp>
        <p:nvSpPr>
          <p:cNvPr id="8806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091786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xfrm>
            <a:off x="360363" y="355600"/>
            <a:ext cx="6084887" cy="3422650"/>
          </a:xfrm>
          <a:ln/>
        </p:spPr>
      </p:sp>
      <p:sp>
        <p:nvSpPr>
          <p:cNvPr id="89091"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5817760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360363" y="355600"/>
            <a:ext cx="6084887" cy="3422650"/>
          </a:xfrm>
          <a:ln/>
        </p:spPr>
      </p:sp>
      <p:sp>
        <p:nvSpPr>
          <p:cNvPr id="90115"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1685143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360363" y="355600"/>
            <a:ext cx="6084887" cy="3422650"/>
          </a:xfrm>
          <a:ln/>
        </p:spPr>
      </p:sp>
      <p:sp>
        <p:nvSpPr>
          <p:cNvPr id="91139" name="Rectangle 3"/>
          <p:cNvSpPr>
            <a:spLocks noGrp="1" noChangeArrowheads="1"/>
          </p:cNvSpPr>
          <p:nvPr>
            <p:ph type="body" idx="1"/>
          </p:nvPr>
        </p:nvSpPr>
        <p:spPr>
          <a:noFill/>
        </p:spPr>
        <p:txBody>
          <a:bodyPr/>
          <a:lstStyle/>
          <a:p>
            <a:pPr eaLnBrk="1" hangingPunct="1"/>
            <a:r>
              <a:rPr lang="fr-FR" b="1" i="1" dirty="0"/>
              <a:t>Message</a:t>
            </a:r>
            <a:endParaRPr lang="fr-FR" dirty="0"/>
          </a:p>
          <a:p>
            <a:pPr eaLnBrk="1" hangingPunct="1"/>
            <a:r>
              <a:rPr lang="fr-FR" dirty="0"/>
              <a:t>Arme de contact : cette notion demande à être expliquée et à être réexpliquée, nécessité pédagogique oblige.</a:t>
            </a:r>
          </a:p>
          <a:p>
            <a:pPr eaLnBrk="1" hangingPunct="1"/>
            <a:r>
              <a:rPr lang="fr-FR" dirty="0"/>
              <a:t>Rappeler que l'arc doit être utilisé à courte distance (par rapport à une carabine) pour être pleinement efficace.</a:t>
            </a:r>
          </a:p>
          <a:p>
            <a:pPr eaLnBrk="1" hangingPunct="1"/>
            <a:r>
              <a:rPr lang="fr-FR" dirty="0" err="1"/>
              <a:t>Quelque</a:t>
            </a:r>
            <a:r>
              <a:rPr lang="fr-FR" dirty="0"/>
              <a:t> soit l'arme, tout mise à mort rapide nécessite plusieurs conditions. La chasse à l'arc ne déroge pas à cette règle : si on tire au bon moment, au bon endroit et de très près (pour être précis sous toute condition), on tue rapidement et on ne blesse jamais. Quand une de ces conditions n'est pas réunie, il y a risque de blessure ; tout l'Art est de réunir ces conditions.</a:t>
            </a:r>
          </a:p>
          <a:p>
            <a:pPr eaLnBrk="1" hangingPunct="1"/>
            <a:r>
              <a:rPr lang="fr-FR" dirty="0"/>
              <a:t>Chasser à l'arc c'est entrer en contact étroit avec la nature et le gibier ; le tirer près mène à cela. Le sommet de l'émotion dans la chasse à l'arc c'est quand on a réussi à être très près du gibier sans l'effaroucher, et ce sommet est repoussé encore plus haut quand le chasseur arrive à exécuter un tir parfait. C'est du bonheur sur du bonheur.</a:t>
            </a:r>
          </a:p>
          <a:p>
            <a:pPr eaLnBrk="1" hangingPunct="1"/>
            <a:r>
              <a:rPr lang="fr-FR" dirty="0"/>
              <a:t>Plus on tire près, plus on aura chassé ; plus on tire loin, moins on aura chassé. Chasser ne se résume pas au tir… Si cela est bien compris, la bredouille devient très acceptable Le chasseur aura trouvé sa récompense dans l'émotion suscitée par l'intensité de la chasse. La bredouille est insupportable et le tableau de chasse jamais tout à fait satisfaisant que quand la chasse a été banale et plate.</a:t>
            </a:r>
          </a:p>
          <a:p>
            <a:pPr eaLnBrk="1" hangingPunct="1"/>
            <a:r>
              <a:rPr lang="fr-FR" dirty="0"/>
              <a:t>L'instructeur doit bien expliquer que la réussite à l'arc se mérite et que choisir de chasser à l'arc, c'est choisir une chasse difficile. C'est cette </a:t>
            </a:r>
            <a:r>
              <a:rPr lang="fr-FR" dirty="0" err="1"/>
              <a:t>difficulté là</a:t>
            </a:r>
            <a:r>
              <a:rPr lang="fr-FR" dirty="0"/>
              <a:t> qui paradoxalement est source de bonheur et d'émotion.</a:t>
            </a:r>
          </a:p>
          <a:p>
            <a:pPr eaLnBrk="1" hangingPunct="1"/>
            <a:r>
              <a:rPr lang="fr-FR" dirty="0"/>
              <a:t>La journée de formation obligatoire en tant que premier contact du stagiaire avec le monde de la chasse à l'arc doit être mise à profit pour lui expliquer que la difficulté est une composante de la chasse à l'arc, incontournable mais heureusement prometteuse de bonheur, si nous voulons former de bons débutants.</a:t>
            </a:r>
            <a:endParaRPr lang="fr-FR" b="1" i="1" dirty="0"/>
          </a:p>
          <a:p>
            <a:pPr eaLnBrk="1" hangingPunct="1"/>
            <a:r>
              <a:rPr lang="fr-FR" b="1" i="1" dirty="0"/>
              <a:t>Piège à éviter</a:t>
            </a:r>
            <a:endParaRPr lang="fr-FR" dirty="0"/>
          </a:p>
          <a:p>
            <a:pPr eaLnBrk="1" hangingPunct="1"/>
            <a:r>
              <a:rPr lang="fr-FR" dirty="0"/>
              <a:t>La polémique entre l'arc et la carabine.</a:t>
            </a:r>
          </a:p>
          <a:p>
            <a:pPr eaLnBrk="1" hangingPunct="1"/>
            <a:r>
              <a:rPr lang="fr-FR" dirty="0"/>
              <a:t>Sombrer dans le discours moralisateur (par exemple : ne pas porter de jugement de valeurs sur la chasse en parc ou le gibier de tir mais simplement avertir qu'</a:t>
            </a:r>
            <a:r>
              <a:rPr lang="fr-FR" dirty="0" err="1"/>
              <a:t>au delà</a:t>
            </a:r>
            <a:r>
              <a:rPr lang="fr-FR" dirty="0"/>
              <a:t> d'un certain seuil d'artificialisation en vue d'assurer un «résultat » au débutant, on sort de l'acte de chasse pour entrer dans le tir sur gibier vivant et rappeler l'époque du tir au pigeon vivant, activité que notre société n'accepte plus)</a:t>
            </a:r>
          </a:p>
          <a:p>
            <a:pPr eaLnBrk="1" hangingPunct="1"/>
            <a:r>
              <a:rPr lang="fr-FR" dirty="0"/>
              <a:t>Oublier qu'on est là pour transmettre le feu sacré et non pour fustiger, inhiber, refroidir…</a:t>
            </a:r>
          </a:p>
          <a:p>
            <a:pPr eaLnBrk="1" hangingPunct="1"/>
            <a:r>
              <a:rPr lang="fr-FR" dirty="0"/>
              <a:t>Montrer la chasse à l'arc comme tout beau, tout facile.</a:t>
            </a:r>
          </a:p>
        </p:txBody>
      </p:sp>
    </p:spTree>
    <p:extLst>
      <p:ext uri="{BB962C8B-B14F-4D97-AF65-F5344CB8AC3E}">
        <p14:creationId xmlns:p14="http://schemas.microsoft.com/office/powerpoint/2010/main" val="33111725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360363" y="355600"/>
            <a:ext cx="6084887" cy="3422650"/>
          </a:xfrm>
          <a:ln/>
        </p:spPr>
      </p:sp>
      <p:sp>
        <p:nvSpPr>
          <p:cNvPr id="9216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2267591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360363" y="355600"/>
            <a:ext cx="6084887" cy="3422650"/>
          </a:xfrm>
          <a:ln/>
        </p:spPr>
      </p:sp>
      <p:sp>
        <p:nvSpPr>
          <p:cNvPr id="9933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547599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360363" y="355600"/>
            <a:ext cx="6084887" cy="3422650"/>
          </a:xfrm>
          <a:ln/>
        </p:spPr>
      </p:sp>
      <p:sp>
        <p:nvSpPr>
          <p:cNvPr id="9933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225118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Rot="1" noChangeAspect="1" noChangeArrowheads="1" noTextEdit="1"/>
          </p:cNvSpPr>
          <p:nvPr>
            <p:ph type="sldImg"/>
          </p:nvPr>
        </p:nvSpPr>
        <p:spPr>
          <a:xfrm>
            <a:off x="360363" y="355600"/>
            <a:ext cx="6084887" cy="3422650"/>
          </a:xfrm>
          <a:ln/>
        </p:spPr>
      </p:sp>
      <p:sp>
        <p:nvSpPr>
          <p:cNvPr id="9933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54240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Rot="1" noChangeAspect="1" noChangeArrowheads="1" noTextEdit="1"/>
          </p:cNvSpPr>
          <p:nvPr>
            <p:ph type="sldImg"/>
          </p:nvPr>
        </p:nvSpPr>
        <p:spPr>
          <a:xfrm>
            <a:off x="360363" y="355600"/>
            <a:ext cx="6084887" cy="3422650"/>
          </a:xfrm>
          <a:ln/>
        </p:spPr>
      </p:sp>
      <p:sp>
        <p:nvSpPr>
          <p:cNvPr id="10035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329398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360363" y="355600"/>
            <a:ext cx="6084887" cy="3422650"/>
          </a:xfrm>
          <a:ln/>
        </p:spPr>
      </p:sp>
      <p:sp>
        <p:nvSpPr>
          <p:cNvPr id="67587"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10988529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xfrm>
            <a:off x="360363" y="355600"/>
            <a:ext cx="6084887" cy="3422650"/>
          </a:xfrm>
          <a:ln/>
        </p:spPr>
      </p:sp>
      <p:sp>
        <p:nvSpPr>
          <p:cNvPr id="9318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648353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Rot="1" noChangeAspect="1" noChangeArrowheads="1" noTextEdit="1"/>
          </p:cNvSpPr>
          <p:nvPr>
            <p:ph type="sldImg"/>
          </p:nvPr>
        </p:nvSpPr>
        <p:spPr>
          <a:xfrm>
            <a:off x="360363" y="355600"/>
            <a:ext cx="6084887" cy="3422650"/>
          </a:xfrm>
          <a:ln/>
        </p:spPr>
      </p:sp>
      <p:sp>
        <p:nvSpPr>
          <p:cNvPr id="9728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788692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3854791" y="9445892"/>
            <a:ext cx="2949301" cy="496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92" tIns="47846" rIns="95692" bIns="47846"/>
          <a:lstStyle>
            <a:lvl1pPr eaLnBrk="0" hangingPunct="0">
              <a:defRPr>
                <a:solidFill>
                  <a:schemeClr val="tx1"/>
                </a:solidFill>
                <a:latin typeface="Arial" pitchFamily="34" charset="0"/>
              </a:defRPr>
            </a:lvl1pPr>
            <a:lvl2pPr marL="717777" indent="-276068" eaLnBrk="0" hangingPunct="0">
              <a:defRPr>
                <a:solidFill>
                  <a:schemeClr val="tx1"/>
                </a:solidFill>
                <a:latin typeface="Arial" pitchFamily="34" charset="0"/>
              </a:defRPr>
            </a:lvl2pPr>
            <a:lvl3pPr marL="1104273" indent="-220855" eaLnBrk="0" hangingPunct="0">
              <a:defRPr>
                <a:solidFill>
                  <a:schemeClr val="tx1"/>
                </a:solidFill>
                <a:latin typeface="Arial" pitchFamily="34" charset="0"/>
              </a:defRPr>
            </a:lvl3pPr>
            <a:lvl4pPr marL="1545982" indent="-220855" eaLnBrk="0" hangingPunct="0">
              <a:defRPr>
                <a:solidFill>
                  <a:schemeClr val="tx1"/>
                </a:solidFill>
                <a:latin typeface="Arial" pitchFamily="34" charset="0"/>
              </a:defRPr>
            </a:lvl4pPr>
            <a:lvl5pPr marL="1987691" indent="-220855" eaLnBrk="0" hangingPunct="0">
              <a:defRPr>
                <a:solidFill>
                  <a:schemeClr val="tx1"/>
                </a:solidFill>
                <a:latin typeface="Arial" pitchFamily="34" charset="0"/>
              </a:defRPr>
            </a:lvl5pPr>
            <a:lvl6pPr marL="2429400" indent="-220855" eaLnBrk="0" fontAlgn="base" hangingPunct="0">
              <a:spcBef>
                <a:spcPct val="0"/>
              </a:spcBef>
              <a:spcAft>
                <a:spcPct val="0"/>
              </a:spcAft>
              <a:defRPr>
                <a:solidFill>
                  <a:schemeClr val="tx1"/>
                </a:solidFill>
                <a:latin typeface="Arial" pitchFamily="34" charset="0"/>
              </a:defRPr>
            </a:lvl6pPr>
            <a:lvl7pPr marL="2871108" indent="-220855" eaLnBrk="0" fontAlgn="base" hangingPunct="0">
              <a:spcBef>
                <a:spcPct val="0"/>
              </a:spcBef>
              <a:spcAft>
                <a:spcPct val="0"/>
              </a:spcAft>
              <a:defRPr>
                <a:solidFill>
                  <a:schemeClr val="tx1"/>
                </a:solidFill>
                <a:latin typeface="Arial" pitchFamily="34" charset="0"/>
              </a:defRPr>
            </a:lvl7pPr>
            <a:lvl8pPr marL="3312817" indent="-220855" eaLnBrk="0" fontAlgn="base" hangingPunct="0">
              <a:spcBef>
                <a:spcPct val="0"/>
              </a:spcBef>
              <a:spcAft>
                <a:spcPct val="0"/>
              </a:spcAft>
              <a:defRPr>
                <a:solidFill>
                  <a:schemeClr val="tx1"/>
                </a:solidFill>
                <a:latin typeface="Arial" pitchFamily="34" charset="0"/>
              </a:defRPr>
            </a:lvl8pPr>
            <a:lvl9pPr marL="3754526" indent="-220855" eaLnBrk="0" fontAlgn="base" hangingPunct="0">
              <a:spcBef>
                <a:spcPct val="0"/>
              </a:spcBef>
              <a:spcAft>
                <a:spcPct val="0"/>
              </a:spcAft>
              <a:defRPr>
                <a:solidFill>
                  <a:schemeClr val="tx1"/>
                </a:solidFill>
                <a:latin typeface="Arial" pitchFamily="34" charset="0"/>
              </a:defRPr>
            </a:lvl9pPr>
          </a:lstStyle>
          <a:p>
            <a:pPr eaLnBrk="1" hangingPunct="1"/>
            <a:fld id="{97BEB30E-92E3-4812-AF60-9DBF94C7F86F}" type="slidenum">
              <a:rPr lang="fr-FR"/>
              <a:pPr eaLnBrk="1" hangingPunct="1"/>
              <a:t>42</a:t>
            </a:fld>
            <a:endParaRPr lang="fr-FR"/>
          </a:p>
        </p:txBody>
      </p:sp>
      <p:sp>
        <p:nvSpPr>
          <p:cNvPr id="94211" name="Rectangle 2"/>
          <p:cNvSpPr>
            <a:spLocks noGrp="1" noRot="1" noChangeAspect="1" noChangeArrowheads="1" noTextEdit="1"/>
          </p:cNvSpPr>
          <p:nvPr>
            <p:ph type="sldImg"/>
          </p:nvPr>
        </p:nvSpPr>
        <p:spPr>
          <a:xfrm>
            <a:off x="-20638" y="563563"/>
            <a:ext cx="6740526" cy="3790950"/>
          </a:xfrm>
          <a:ln/>
        </p:spPr>
      </p:sp>
      <p:sp>
        <p:nvSpPr>
          <p:cNvPr id="94212" name="Rectangle 3"/>
          <p:cNvSpPr>
            <a:spLocks noGrp="1" noChangeArrowheads="1"/>
          </p:cNvSpPr>
          <p:nvPr>
            <p:ph type="body" idx="1"/>
          </p:nvPr>
        </p:nvSpPr>
        <p:spPr>
          <a:xfrm>
            <a:off x="511334" y="4722947"/>
            <a:ext cx="5697723" cy="44730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z="1400" dirty="0"/>
              <a:t>La variation de l’effort de traction est progressive Ex : 25’’</a:t>
            </a:r>
            <a:r>
              <a:rPr lang="fr-FR" sz="1400" dirty="0">
                <a:sym typeface="Wingdings" pitchFamily="2" charset="2"/>
              </a:rPr>
              <a:t>54# 29’’66#</a:t>
            </a:r>
            <a:endParaRPr lang="fr-FR" sz="1400" dirty="0"/>
          </a:p>
          <a:p>
            <a:r>
              <a:rPr lang="fr-FR" sz="1400" dirty="0"/>
              <a:t>la qualité de fabrication permettra d’emmagasiner et donc de restituer le maximum d’énergie.</a:t>
            </a:r>
          </a:p>
          <a:p>
            <a:r>
              <a:rPr lang="fr-FR" sz="1400" dirty="0"/>
              <a:t>Le mouvement qui conduit à la position armé est progressif et sans à-coup l’armé, la force de maintien est au maximum il sera donc difficile de rester en attente dans cette position.</a:t>
            </a:r>
          </a:p>
          <a:p>
            <a:r>
              <a:rPr lang="fr-FR" sz="1400" dirty="0"/>
              <a:t>Un arc traditionnel es conçu pour avoir des performances optimisées dans une certaine plage d’allonge.</a:t>
            </a:r>
          </a:p>
          <a:p>
            <a:r>
              <a:rPr lang="fr-FR" sz="1400" dirty="0"/>
              <a:t>L’archer devra choisir la force souhaitée à l’allonge, la hauteur de l’arc en fonction de sa morphologie</a:t>
            </a:r>
          </a:p>
        </p:txBody>
      </p:sp>
    </p:spTree>
    <p:extLst>
      <p:ext uri="{BB962C8B-B14F-4D97-AF65-F5344CB8AC3E}">
        <p14:creationId xmlns:p14="http://schemas.microsoft.com/office/powerpoint/2010/main" val="11464497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xfrm>
            <a:off x="360363" y="355600"/>
            <a:ext cx="6084887" cy="3422650"/>
          </a:xfrm>
          <a:ln/>
        </p:spPr>
      </p:sp>
      <p:sp>
        <p:nvSpPr>
          <p:cNvPr id="952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2522502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360363" y="355600"/>
            <a:ext cx="6084887" cy="3422650"/>
          </a:xfrm>
          <a:ln/>
        </p:spPr>
      </p:sp>
      <p:sp>
        <p:nvSpPr>
          <p:cNvPr id="983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4684203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4294967295"/>
          </p:nvPr>
        </p:nvSpPr>
        <p:spPr bwMode="auto">
          <a:xfrm>
            <a:off x="3854791" y="9445892"/>
            <a:ext cx="2949301" cy="496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92" tIns="47846" rIns="95692" bIns="47846"/>
          <a:lstStyle>
            <a:lvl1pPr eaLnBrk="0" hangingPunct="0">
              <a:defRPr>
                <a:solidFill>
                  <a:schemeClr val="tx1"/>
                </a:solidFill>
                <a:latin typeface="Arial" pitchFamily="34" charset="0"/>
              </a:defRPr>
            </a:lvl1pPr>
            <a:lvl2pPr marL="717777" indent="-276068" eaLnBrk="0" hangingPunct="0">
              <a:defRPr>
                <a:solidFill>
                  <a:schemeClr val="tx1"/>
                </a:solidFill>
                <a:latin typeface="Arial" pitchFamily="34" charset="0"/>
              </a:defRPr>
            </a:lvl2pPr>
            <a:lvl3pPr marL="1104273" indent="-220855" eaLnBrk="0" hangingPunct="0">
              <a:defRPr>
                <a:solidFill>
                  <a:schemeClr val="tx1"/>
                </a:solidFill>
                <a:latin typeface="Arial" pitchFamily="34" charset="0"/>
              </a:defRPr>
            </a:lvl3pPr>
            <a:lvl4pPr marL="1545982" indent="-220855" eaLnBrk="0" hangingPunct="0">
              <a:defRPr>
                <a:solidFill>
                  <a:schemeClr val="tx1"/>
                </a:solidFill>
                <a:latin typeface="Arial" pitchFamily="34" charset="0"/>
              </a:defRPr>
            </a:lvl4pPr>
            <a:lvl5pPr marL="1987691" indent="-220855" eaLnBrk="0" hangingPunct="0">
              <a:defRPr>
                <a:solidFill>
                  <a:schemeClr val="tx1"/>
                </a:solidFill>
                <a:latin typeface="Arial" pitchFamily="34" charset="0"/>
              </a:defRPr>
            </a:lvl5pPr>
            <a:lvl6pPr marL="2429400" indent="-220855" eaLnBrk="0" fontAlgn="base" hangingPunct="0">
              <a:spcBef>
                <a:spcPct val="0"/>
              </a:spcBef>
              <a:spcAft>
                <a:spcPct val="0"/>
              </a:spcAft>
              <a:defRPr>
                <a:solidFill>
                  <a:schemeClr val="tx1"/>
                </a:solidFill>
                <a:latin typeface="Arial" pitchFamily="34" charset="0"/>
              </a:defRPr>
            </a:lvl6pPr>
            <a:lvl7pPr marL="2871108" indent="-220855" eaLnBrk="0" fontAlgn="base" hangingPunct="0">
              <a:spcBef>
                <a:spcPct val="0"/>
              </a:spcBef>
              <a:spcAft>
                <a:spcPct val="0"/>
              </a:spcAft>
              <a:defRPr>
                <a:solidFill>
                  <a:schemeClr val="tx1"/>
                </a:solidFill>
                <a:latin typeface="Arial" pitchFamily="34" charset="0"/>
              </a:defRPr>
            </a:lvl7pPr>
            <a:lvl8pPr marL="3312817" indent="-220855" eaLnBrk="0" fontAlgn="base" hangingPunct="0">
              <a:spcBef>
                <a:spcPct val="0"/>
              </a:spcBef>
              <a:spcAft>
                <a:spcPct val="0"/>
              </a:spcAft>
              <a:defRPr>
                <a:solidFill>
                  <a:schemeClr val="tx1"/>
                </a:solidFill>
                <a:latin typeface="Arial" pitchFamily="34" charset="0"/>
              </a:defRPr>
            </a:lvl8pPr>
            <a:lvl9pPr marL="3754526" indent="-220855" eaLnBrk="0" fontAlgn="base" hangingPunct="0">
              <a:spcBef>
                <a:spcPct val="0"/>
              </a:spcBef>
              <a:spcAft>
                <a:spcPct val="0"/>
              </a:spcAft>
              <a:defRPr>
                <a:solidFill>
                  <a:schemeClr val="tx1"/>
                </a:solidFill>
                <a:latin typeface="Arial" pitchFamily="34" charset="0"/>
              </a:defRPr>
            </a:lvl9pPr>
          </a:lstStyle>
          <a:p>
            <a:pPr eaLnBrk="1" hangingPunct="1"/>
            <a:fld id="{41058B95-DC2B-4579-9CBB-99E4F7FE2D59}" type="slidenum">
              <a:rPr lang="fr-FR"/>
              <a:pPr eaLnBrk="1" hangingPunct="1"/>
              <a:t>45</a:t>
            </a:fld>
            <a:endParaRPr lang="fr-FR"/>
          </a:p>
        </p:txBody>
      </p:sp>
      <p:sp>
        <p:nvSpPr>
          <p:cNvPr id="96259" name="Rectangle 2"/>
          <p:cNvSpPr>
            <a:spLocks noGrp="1" noRot="1" noChangeAspect="1" noChangeArrowheads="1" noTextEdit="1"/>
          </p:cNvSpPr>
          <p:nvPr>
            <p:ph type="sldImg"/>
          </p:nvPr>
        </p:nvSpPr>
        <p:spPr>
          <a:xfrm>
            <a:off x="114300" y="635000"/>
            <a:ext cx="6577013" cy="3698875"/>
          </a:xfrm>
          <a:ln/>
        </p:spPr>
      </p:sp>
      <p:sp>
        <p:nvSpPr>
          <p:cNvPr id="96260" name="Rectangle 3"/>
          <p:cNvSpPr>
            <a:spLocks noGrp="1" noChangeArrowheads="1"/>
          </p:cNvSpPr>
          <p:nvPr>
            <p:ph type="body" idx="1"/>
          </p:nvPr>
        </p:nvSpPr>
        <p:spPr>
          <a:xfrm>
            <a:off x="511334" y="4722947"/>
            <a:ext cx="5697723" cy="44730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sz="1400" dirty="0"/>
              <a:t>L’armement demande un effort important dès le début mais le maintien à l’armé ne nécessite qu’un effort réduit let off dans ce cas 80%. </a:t>
            </a:r>
          </a:p>
          <a:p>
            <a:r>
              <a:rPr lang="fr-FR" sz="1400" dirty="0"/>
              <a:t>L’allonge doit correspondre au point bas de l’effort, dans ce cas à 28’’</a:t>
            </a:r>
          </a:p>
          <a:p>
            <a:r>
              <a:rPr lang="fr-FR" sz="1400" dirty="0"/>
              <a:t>Le mouvement d’armement est brutal au début et se réduit avant le point d’ancrage, il est plus difficile à réaliser sans mouvement parasite.</a:t>
            </a:r>
          </a:p>
          <a:p>
            <a:r>
              <a:rPr lang="fr-FR" sz="1400" dirty="0"/>
              <a:t>A l’armé, la force de maintien est très réduite il est donc possible de rester dans cette position dans l’attente du moment le plus propice pour le tir.</a:t>
            </a:r>
          </a:p>
          <a:p>
            <a:r>
              <a:rPr lang="fr-FR" sz="1400" dirty="0"/>
              <a:t>En déduire de ces points techniques une réflexion pour le choix de l’arc en fonction de la chasse projetée.</a:t>
            </a:r>
          </a:p>
          <a:p>
            <a:endParaRPr lang="fr-FR" sz="1400" dirty="0"/>
          </a:p>
        </p:txBody>
      </p:sp>
    </p:spTree>
    <p:extLst>
      <p:ext uri="{BB962C8B-B14F-4D97-AF65-F5344CB8AC3E}">
        <p14:creationId xmlns:p14="http://schemas.microsoft.com/office/powerpoint/2010/main" val="467504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xfrm>
            <a:off x="360363" y="355600"/>
            <a:ext cx="6084887" cy="3422650"/>
          </a:xfrm>
          <a:ln/>
        </p:spPr>
      </p:sp>
      <p:sp>
        <p:nvSpPr>
          <p:cNvPr id="10137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200984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Rot="1" noChangeAspect="1" noChangeArrowheads="1" noTextEdit="1"/>
          </p:cNvSpPr>
          <p:nvPr>
            <p:ph type="sldImg"/>
          </p:nvPr>
        </p:nvSpPr>
        <p:spPr>
          <a:xfrm>
            <a:off x="360363" y="355600"/>
            <a:ext cx="6084887" cy="3422650"/>
          </a:xfrm>
          <a:ln/>
        </p:spPr>
      </p:sp>
      <p:sp>
        <p:nvSpPr>
          <p:cNvPr id="1024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756757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360363" y="355600"/>
            <a:ext cx="6084887" cy="3422650"/>
          </a:xfrm>
          <a:ln/>
        </p:spPr>
      </p:sp>
      <p:sp>
        <p:nvSpPr>
          <p:cNvPr id="103427" name="Rectangle 3"/>
          <p:cNvSpPr>
            <a:spLocks noGrp="1" noChangeArrowheads="1"/>
          </p:cNvSpPr>
          <p:nvPr>
            <p:ph type="body" idx="1"/>
          </p:nvPr>
        </p:nvSpPr>
        <p:spPr>
          <a:noFill/>
        </p:spPr>
        <p:txBody>
          <a:bodyPr/>
          <a:lstStyle/>
          <a:p>
            <a:pPr eaLnBrk="1" hangingPunct="1"/>
            <a:r>
              <a:rPr lang="fr-FR" dirty="0"/>
              <a:t> </a:t>
            </a:r>
            <a:r>
              <a:rPr lang="fr-FR" b="1" i="1" dirty="0"/>
              <a:t>Message</a:t>
            </a:r>
            <a:endParaRPr lang="fr-FR" dirty="0"/>
          </a:p>
          <a:p>
            <a:pPr eaLnBrk="1" hangingPunct="1"/>
            <a:r>
              <a:rPr lang="fr-FR" dirty="0"/>
              <a:t>Parler de la flèche est l'occasion rêvée pour désamorcer la polémique entre arcs traditionnels et arcs compounds.</a:t>
            </a:r>
          </a:p>
          <a:p>
            <a:pPr eaLnBrk="1" hangingPunct="1"/>
            <a:r>
              <a:rPr lang="fr-FR" dirty="0"/>
              <a:t>Ce n'est pas l'arc qui tue mais bien la flèche. </a:t>
            </a:r>
          </a:p>
          <a:p>
            <a:pPr eaLnBrk="1" hangingPunct="1"/>
            <a:r>
              <a:rPr lang="fr-FR" dirty="0"/>
              <a:t>Une flèche bien placée (ce qui sous-entend tir précis), armée d'une lame parfaitement affûtée et volant droit à une vitesse correcte tue parfaitement quel que soit l'arc qui la propulse. Le même résultat peut être obtenu tout aussi bien avec un </a:t>
            </a:r>
            <a:r>
              <a:rPr lang="fr-FR" dirty="0" err="1"/>
              <a:t>longbow</a:t>
            </a:r>
            <a:r>
              <a:rPr lang="fr-FR" dirty="0"/>
              <a:t> anglais de 60 livres qu'avec un arc compound à cames dernière génération de 45 livres.</a:t>
            </a:r>
          </a:p>
          <a:p>
            <a:pPr eaLnBrk="1" hangingPunct="1"/>
            <a:r>
              <a:rPr lang="fr-FR" dirty="0"/>
              <a:t>Le choix est la fabrication des flèches est donc primordial. La flèche doit être appariée à l'arc et au tireur  pour voler correctement.</a:t>
            </a:r>
          </a:p>
          <a:p>
            <a:pPr eaLnBrk="1" hangingPunct="1"/>
            <a:r>
              <a:rPr lang="fr-FR" dirty="0"/>
              <a:t>C'est l'occasion de parler de la formation FFCA où le sujet est traité à fond.</a:t>
            </a:r>
            <a:endParaRPr lang="fr-FR" b="1" i="1" dirty="0"/>
          </a:p>
          <a:p>
            <a:pPr eaLnBrk="1" hangingPunct="1"/>
            <a:r>
              <a:rPr lang="fr-FR" b="1" i="1" dirty="0"/>
              <a:t>Piège à éviter</a:t>
            </a:r>
            <a:endParaRPr lang="fr-FR" dirty="0"/>
          </a:p>
          <a:p>
            <a:pPr eaLnBrk="1" hangingPunct="1"/>
            <a:r>
              <a:rPr lang="fr-FR" dirty="0"/>
              <a:t>Emettre des jugements de valeur sur les différents types de matériaux utilisés dans la fabrication des flèches (bois, aluminium, carbone).</a:t>
            </a:r>
          </a:p>
        </p:txBody>
      </p:sp>
    </p:spTree>
    <p:extLst>
      <p:ext uri="{BB962C8B-B14F-4D97-AF65-F5344CB8AC3E}">
        <p14:creationId xmlns:p14="http://schemas.microsoft.com/office/powerpoint/2010/main" val="22883343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360363" y="355600"/>
            <a:ext cx="6084887" cy="3422650"/>
          </a:xfrm>
          <a:ln/>
        </p:spPr>
      </p:sp>
      <p:sp>
        <p:nvSpPr>
          <p:cNvPr id="104451" name="Rectangle 3"/>
          <p:cNvSpPr>
            <a:spLocks noGrp="1" noChangeArrowheads="1"/>
          </p:cNvSpPr>
          <p:nvPr>
            <p:ph type="body" idx="1"/>
          </p:nvPr>
        </p:nvSpPr>
        <p:spPr>
          <a:noFill/>
        </p:spPr>
        <p:txBody>
          <a:bodyPr/>
          <a:lstStyle/>
          <a:p>
            <a:pPr eaLnBrk="1" hangingPunct="1"/>
            <a:r>
              <a:rPr lang="fr-FR" b="1" i="1" dirty="0"/>
              <a:t>Message</a:t>
            </a:r>
            <a:endParaRPr lang="fr-FR" dirty="0"/>
          </a:p>
          <a:p>
            <a:pPr eaLnBrk="1" hangingPunct="1"/>
            <a:r>
              <a:rPr lang="fr-FR" dirty="0"/>
              <a:t>Il faut que la rigidité du fût soit parfaitement adaptée à l’arc et au tireur pour  obtenir un bon vol, une bonne précision et une bonne pénétration. Ce travail nécessite du temps et des connaissances approfondies, d’où l’intérêt de se rapprocher des associations.</a:t>
            </a:r>
          </a:p>
          <a:p>
            <a:pPr eaLnBrk="1" hangingPunct="1"/>
            <a:r>
              <a:rPr lang="fr-FR" dirty="0"/>
              <a:t>L'encoche doit pincer suffisamment pour ne pas tomber au mauvais moment.</a:t>
            </a:r>
          </a:p>
          <a:p>
            <a:pPr eaLnBrk="1" hangingPunct="1"/>
            <a:r>
              <a:rPr lang="fr-FR" dirty="0"/>
              <a:t>A la chasse il faut penser à étouffer le « click » en encochant.</a:t>
            </a:r>
          </a:p>
          <a:p>
            <a:pPr eaLnBrk="1" hangingPunct="1"/>
            <a:r>
              <a:rPr lang="fr-FR" dirty="0"/>
              <a:t>Ne pas se contenter des photos. Montrer des plumes d'aile gauche, d'aile droite, des </a:t>
            </a:r>
            <a:r>
              <a:rPr lang="fr-FR" dirty="0" err="1"/>
              <a:t>flu-flus</a:t>
            </a:r>
            <a:r>
              <a:rPr lang="fr-FR" dirty="0"/>
              <a:t>, des </a:t>
            </a:r>
            <a:r>
              <a:rPr lang="fr-FR" dirty="0" err="1"/>
              <a:t>vanes</a:t>
            </a:r>
            <a:r>
              <a:rPr lang="fr-FR" dirty="0"/>
              <a:t> en plastiques…Chaque fois qu'il est possible de raviver l'attention de l'auditoire par la manipulation d'objets, en profiter pour le faire.</a:t>
            </a:r>
          </a:p>
          <a:p>
            <a:pPr eaLnBrk="1" hangingPunct="1"/>
            <a:r>
              <a:rPr lang="fr-FR" dirty="0"/>
              <a:t>Informer (ne pas avoir peur de se répéter) qu'il y a des ateliers de montage de flèches dans les formations FFCA.</a:t>
            </a:r>
            <a:endParaRPr lang="fr-FR" b="1" i="1" dirty="0"/>
          </a:p>
          <a:p>
            <a:pPr eaLnBrk="1" hangingPunct="1"/>
            <a:r>
              <a:rPr lang="fr-FR" b="1" i="1" dirty="0"/>
              <a:t>Piège à éviter</a:t>
            </a:r>
            <a:endParaRPr lang="fr-FR" dirty="0"/>
          </a:p>
          <a:p>
            <a:pPr eaLnBrk="1" hangingPunct="1"/>
            <a:r>
              <a:rPr lang="fr-FR" dirty="0"/>
              <a:t>Se contenter de paroles. C'est monotone et les gens décrochent. L'idéal c'est de changer d'intervenant régulièrement pour éviter l'usure et l'ennui.</a:t>
            </a:r>
          </a:p>
          <a:p>
            <a:pPr eaLnBrk="1" hangingPunct="1"/>
            <a:endParaRPr lang="en-US" dirty="0"/>
          </a:p>
        </p:txBody>
      </p:sp>
    </p:spTree>
    <p:extLst>
      <p:ext uri="{BB962C8B-B14F-4D97-AF65-F5344CB8AC3E}">
        <p14:creationId xmlns:p14="http://schemas.microsoft.com/office/powerpoint/2010/main" val="332041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360363" y="355600"/>
            <a:ext cx="6084887" cy="3422650"/>
          </a:xfrm>
          <a:ln/>
        </p:spPr>
      </p:sp>
      <p:sp>
        <p:nvSpPr>
          <p:cNvPr id="6861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011206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Espace réservé de l'image des diapositives 1"/>
          <p:cNvSpPr>
            <a:spLocks noGrp="1" noRot="1" noChangeAspect="1" noTextEdit="1"/>
          </p:cNvSpPr>
          <p:nvPr>
            <p:ph type="sldImg"/>
          </p:nvPr>
        </p:nvSpPr>
        <p:spPr>
          <a:xfrm>
            <a:off x="360363" y="355600"/>
            <a:ext cx="6084887" cy="3422650"/>
          </a:xfrm>
          <a:ln/>
        </p:spPr>
      </p:sp>
      <p:sp>
        <p:nvSpPr>
          <p:cNvPr id="112643" name="Espace réservé des commentaires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2644" name="Espace réservé du numéro de diapositive 3"/>
          <p:cNvSpPr>
            <a:spLocks noGrp="1"/>
          </p:cNvSpPr>
          <p:nvPr>
            <p:ph type="sldNum" sz="quarter" idx="4294967295"/>
          </p:nvPr>
        </p:nvSpPr>
        <p:spPr bwMode="auto">
          <a:xfrm>
            <a:off x="3854791" y="9445892"/>
            <a:ext cx="2949301" cy="496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92" tIns="47846" rIns="95692" bIns="47846"/>
          <a:lstStyle>
            <a:lvl1pPr eaLnBrk="0" hangingPunct="0">
              <a:defRPr>
                <a:solidFill>
                  <a:schemeClr val="tx1"/>
                </a:solidFill>
                <a:latin typeface="Arial" pitchFamily="34" charset="0"/>
              </a:defRPr>
            </a:lvl1pPr>
            <a:lvl2pPr marL="717777" indent="-276068" eaLnBrk="0" hangingPunct="0">
              <a:defRPr>
                <a:solidFill>
                  <a:schemeClr val="tx1"/>
                </a:solidFill>
                <a:latin typeface="Arial" pitchFamily="34" charset="0"/>
              </a:defRPr>
            </a:lvl2pPr>
            <a:lvl3pPr marL="1104273" indent="-220855" eaLnBrk="0" hangingPunct="0">
              <a:defRPr>
                <a:solidFill>
                  <a:schemeClr val="tx1"/>
                </a:solidFill>
                <a:latin typeface="Arial" pitchFamily="34" charset="0"/>
              </a:defRPr>
            </a:lvl3pPr>
            <a:lvl4pPr marL="1545982" indent="-220855" eaLnBrk="0" hangingPunct="0">
              <a:defRPr>
                <a:solidFill>
                  <a:schemeClr val="tx1"/>
                </a:solidFill>
                <a:latin typeface="Arial" pitchFamily="34" charset="0"/>
              </a:defRPr>
            </a:lvl4pPr>
            <a:lvl5pPr marL="1987691" indent="-220855" eaLnBrk="0" hangingPunct="0">
              <a:defRPr>
                <a:solidFill>
                  <a:schemeClr val="tx1"/>
                </a:solidFill>
                <a:latin typeface="Arial" pitchFamily="34" charset="0"/>
              </a:defRPr>
            </a:lvl5pPr>
            <a:lvl6pPr marL="2429400" indent="-220855" eaLnBrk="0" fontAlgn="base" hangingPunct="0">
              <a:spcBef>
                <a:spcPct val="0"/>
              </a:spcBef>
              <a:spcAft>
                <a:spcPct val="0"/>
              </a:spcAft>
              <a:defRPr>
                <a:solidFill>
                  <a:schemeClr val="tx1"/>
                </a:solidFill>
                <a:latin typeface="Arial" pitchFamily="34" charset="0"/>
              </a:defRPr>
            </a:lvl6pPr>
            <a:lvl7pPr marL="2871108" indent="-220855" eaLnBrk="0" fontAlgn="base" hangingPunct="0">
              <a:spcBef>
                <a:spcPct val="0"/>
              </a:spcBef>
              <a:spcAft>
                <a:spcPct val="0"/>
              </a:spcAft>
              <a:defRPr>
                <a:solidFill>
                  <a:schemeClr val="tx1"/>
                </a:solidFill>
                <a:latin typeface="Arial" pitchFamily="34" charset="0"/>
              </a:defRPr>
            </a:lvl7pPr>
            <a:lvl8pPr marL="3312817" indent="-220855" eaLnBrk="0" fontAlgn="base" hangingPunct="0">
              <a:spcBef>
                <a:spcPct val="0"/>
              </a:spcBef>
              <a:spcAft>
                <a:spcPct val="0"/>
              </a:spcAft>
              <a:defRPr>
                <a:solidFill>
                  <a:schemeClr val="tx1"/>
                </a:solidFill>
                <a:latin typeface="Arial" pitchFamily="34" charset="0"/>
              </a:defRPr>
            </a:lvl8pPr>
            <a:lvl9pPr marL="3754526" indent="-220855" eaLnBrk="0" fontAlgn="base" hangingPunct="0">
              <a:spcBef>
                <a:spcPct val="0"/>
              </a:spcBef>
              <a:spcAft>
                <a:spcPct val="0"/>
              </a:spcAft>
              <a:defRPr>
                <a:solidFill>
                  <a:schemeClr val="tx1"/>
                </a:solidFill>
                <a:latin typeface="Arial" pitchFamily="34" charset="0"/>
              </a:defRPr>
            </a:lvl9pPr>
          </a:lstStyle>
          <a:p>
            <a:pPr eaLnBrk="1" hangingPunct="1"/>
            <a:fld id="{8C7739EE-75AC-470C-BC8B-317AB36C43AE}" type="slidenum">
              <a:rPr lang="fr-FR"/>
              <a:pPr eaLnBrk="1" hangingPunct="1"/>
              <a:t>50</a:t>
            </a:fld>
            <a:endParaRPr lang="fr-FR"/>
          </a:p>
        </p:txBody>
      </p:sp>
    </p:spTree>
    <p:extLst>
      <p:ext uri="{BB962C8B-B14F-4D97-AF65-F5344CB8AC3E}">
        <p14:creationId xmlns:p14="http://schemas.microsoft.com/office/powerpoint/2010/main" val="17174165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4294967295"/>
          </p:nvPr>
        </p:nvSpPr>
        <p:spPr bwMode="auto">
          <a:xfrm>
            <a:off x="3854791" y="9445892"/>
            <a:ext cx="2949301" cy="49666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692" tIns="47846" rIns="95692" bIns="47846"/>
          <a:lstStyle>
            <a:lvl1pPr eaLnBrk="0" hangingPunct="0">
              <a:defRPr>
                <a:solidFill>
                  <a:schemeClr val="tx1"/>
                </a:solidFill>
                <a:latin typeface="Arial" pitchFamily="34" charset="0"/>
              </a:defRPr>
            </a:lvl1pPr>
            <a:lvl2pPr marL="717777" indent="-276068" eaLnBrk="0" hangingPunct="0">
              <a:defRPr>
                <a:solidFill>
                  <a:schemeClr val="tx1"/>
                </a:solidFill>
                <a:latin typeface="Arial" pitchFamily="34" charset="0"/>
              </a:defRPr>
            </a:lvl2pPr>
            <a:lvl3pPr marL="1104273" indent="-220855" eaLnBrk="0" hangingPunct="0">
              <a:defRPr>
                <a:solidFill>
                  <a:schemeClr val="tx1"/>
                </a:solidFill>
                <a:latin typeface="Arial" pitchFamily="34" charset="0"/>
              </a:defRPr>
            </a:lvl3pPr>
            <a:lvl4pPr marL="1545982" indent="-220855" eaLnBrk="0" hangingPunct="0">
              <a:defRPr>
                <a:solidFill>
                  <a:schemeClr val="tx1"/>
                </a:solidFill>
                <a:latin typeface="Arial" pitchFamily="34" charset="0"/>
              </a:defRPr>
            </a:lvl4pPr>
            <a:lvl5pPr marL="1987691" indent="-220855" eaLnBrk="0" hangingPunct="0">
              <a:defRPr>
                <a:solidFill>
                  <a:schemeClr val="tx1"/>
                </a:solidFill>
                <a:latin typeface="Arial" pitchFamily="34" charset="0"/>
              </a:defRPr>
            </a:lvl5pPr>
            <a:lvl6pPr marL="2429400" indent="-220855" eaLnBrk="0" fontAlgn="base" hangingPunct="0">
              <a:spcBef>
                <a:spcPct val="0"/>
              </a:spcBef>
              <a:spcAft>
                <a:spcPct val="0"/>
              </a:spcAft>
              <a:defRPr>
                <a:solidFill>
                  <a:schemeClr val="tx1"/>
                </a:solidFill>
                <a:latin typeface="Arial" pitchFamily="34" charset="0"/>
              </a:defRPr>
            </a:lvl6pPr>
            <a:lvl7pPr marL="2871108" indent="-220855" eaLnBrk="0" fontAlgn="base" hangingPunct="0">
              <a:spcBef>
                <a:spcPct val="0"/>
              </a:spcBef>
              <a:spcAft>
                <a:spcPct val="0"/>
              </a:spcAft>
              <a:defRPr>
                <a:solidFill>
                  <a:schemeClr val="tx1"/>
                </a:solidFill>
                <a:latin typeface="Arial" pitchFamily="34" charset="0"/>
              </a:defRPr>
            </a:lvl7pPr>
            <a:lvl8pPr marL="3312817" indent="-220855" eaLnBrk="0" fontAlgn="base" hangingPunct="0">
              <a:spcBef>
                <a:spcPct val="0"/>
              </a:spcBef>
              <a:spcAft>
                <a:spcPct val="0"/>
              </a:spcAft>
              <a:defRPr>
                <a:solidFill>
                  <a:schemeClr val="tx1"/>
                </a:solidFill>
                <a:latin typeface="Arial" pitchFamily="34" charset="0"/>
              </a:defRPr>
            </a:lvl8pPr>
            <a:lvl9pPr marL="3754526" indent="-220855" eaLnBrk="0" fontAlgn="base" hangingPunct="0">
              <a:spcBef>
                <a:spcPct val="0"/>
              </a:spcBef>
              <a:spcAft>
                <a:spcPct val="0"/>
              </a:spcAft>
              <a:defRPr>
                <a:solidFill>
                  <a:schemeClr val="tx1"/>
                </a:solidFill>
                <a:latin typeface="Arial" pitchFamily="34" charset="0"/>
              </a:defRPr>
            </a:lvl9pPr>
          </a:lstStyle>
          <a:p>
            <a:pPr eaLnBrk="1" hangingPunct="1"/>
            <a:fld id="{4E2B8ECB-F412-4E16-9506-2C1D0E9A1476}" type="slidenum">
              <a:rPr lang="fr-FR"/>
              <a:pPr eaLnBrk="1" hangingPunct="1"/>
              <a:t>51</a:t>
            </a:fld>
            <a:endParaRPr lang="fr-FR"/>
          </a:p>
        </p:txBody>
      </p:sp>
      <p:sp>
        <p:nvSpPr>
          <p:cNvPr id="111619" name="Rectangle 2"/>
          <p:cNvSpPr>
            <a:spLocks noGrp="1" noRot="1" noChangeAspect="1" noChangeArrowheads="1" noTextEdit="1"/>
          </p:cNvSpPr>
          <p:nvPr>
            <p:ph type="sldImg"/>
          </p:nvPr>
        </p:nvSpPr>
        <p:spPr>
          <a:xfrm>
            <a:off x="360363" y="355600"/>
            <a:ext cx="6084887" cy="3422650"/>
          </a:xfrm>
          <a:ln/>
        </p:spPr>
      </p:sp>
      <p:sp>
        <p:nvSpPr>
          <p:cNvPr id="1116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Rappeler que plus la fenêtre est décentrée par rapport à l’axe des branches et plus le paradoxe sera important.</a:t>
            </a:r>
          </a:p>
        </p:txBody>
      </p:sp>
    </p:spTree>
    <p:extLst>
      <p:ext uri="{BB962C8B-B14F-4D97-AF65-F5344CB8AC3E}">
        <p14:creationId xmlns:p14="http://schemas.microsoft.com/office/powerpoint/2010/main" val="14648461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ChangeArrowheads="1" noTextEdit="1"/>
          </p:cNvSpPr>
          <p:nvPr>
            <p:ph type="sldImg"/>
          </p:nvPr>
        </p:nvSpPr>
        <p:spPr>
          <a:xfrm>
            <a:off x="360363" y="355600"/>
            <a:ext cx="6084887" cy="3422650"/>
          </a:xfrm>
          <a:ln/>
        </p:spPr>
      </p:sp>
      <p:sp>
        <p:nvSpPr>
          <p:cNvPr id="10547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9701139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360363" y="355600"/>
            <a:ext cx="6084887" cy="3422650"/>
          </a:xfrm>
          <a:ln/>
        </p:spPr>
      </p:sp>
      <p:sp>
        <p:nvSpPr>
          <p:cNvPr id="113667" name="Rectangle 3"/>
          <p:cNvSpPr>
            <a:spLocks noGrp="1" noChangeArrowheads="1"/>
          </p:cNvSpPr>
          <p:nvPr>
            <p:ph type="body" idx="1"/>
          </p:nvPr>
        </p:nvSpPr>
        <p:spPr>
          <a:noFill/>
        </p:spPr>
        <p:txBody>
          <a:bodyPr/>
          <a:lstStyle/>
          <a:p>
            <a:pPr eaLnBrk="1" hangingPunct="1"/>
            <a:endParaRPr lang="fr-FR" dirty="0"/>
          </a:p>
        </p:txBody>
      </p:sp>
    </p:spTree>
    <p:extLst>
      <p:ext uri="{BB962C8B-B14F-4D97-AF65-F5344CB8AC3E}">
        <p14:creationId xmlns:p14="http://schemas.microsoft.com/office/powerpoint/2010/main" val="3806115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xfrm>
            <a:off x="360363" y="355600"/>
            <a:ext cx="6084887" cy="3422650"/>
          </a:xfrm>
          <a:ln/>
        </p:spPr>
      </p:sp>
      <p:sp>
        <p:nvSpPr>
          <p:cNvPr id="113667" name="Rectangle 3"/>
          <p:cNvSpPr>
            <a:spLocks noGrp="1" noChangeArrowheads="1"/>
          </p:cNvSpPr>
          <p:nvPr>
            <p:ph type="body" idx="1"/>
          </p:nvPr>
        </p:nvSpPr>
        <p:spPr>
          <a:noFill/>
        </p:spPr>
        <p:txBody>
          <a:bodyPr/>
          <a:lstStyle/>
          <a:p>
            <a:pPr eaLnBrk="1" hangingPunct="1"/>
            <a:endParaRPr lang="fr-FR" dirty="0"/>
          </a:p>
        </p:txBody>
      </p:sp>
    </p:spTree>
    <p:extLst>
      <p:ext uri="{BB962C8B-B14F-4D97-AF65-F5344CB8AC3E}">
        <p14:creationId xmlns:p14="http://schemas.microsoft.com/office/powerpoint/2010/main" val="38061159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xfrm>
            <a:off x="360363" y="355600"/>
            <a:ext cx="6084887" cy="3422650"/>
          </a:xfrm>
          <a:ln/>
        </p:spPr>
      </p:sp>
      <p:sp>
        <p:nvSpPr>
          <p:cNvPr id="114691" name="Rectangle 3"/>
          <p:cNvSpPr>
            <a:spLocks noGrp="1" noChangeArrowheads="1"/>
          </p:cNvSpPr>
          <p:nvPr>
            <p:ph type="body" idx="1"/>
          </p:nvPr>
        </p:nvSpPr>
        <p:spPr>
          <a:noFill/>
        </p:spPr>
        <p:txBody>
          <a:bodyPr/>
          <a:lstStyle/>
          <a:p>
            <a:pPr eaLnBrk="1" hangingPunct="1"/>
            <a:endParaRPr lang="fr-FR" dirty="0"/>
          </a:p>
        </p:txBody>
      </p:sp>
    </p:spTree>
    <p:extLst>
      <p:ext uri="{BB962C8B-B14F-4D97-AF65-F5344CB8AC3E}">
        <p14:creationId xmlns:p14="http://schemas.microsoft.com/office/powerpoint/2010/main" val="19305439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360363" y="355600"/>
            <a:ext cx="6084887" cy="3422650"/>
          </a:xfrm>
          <a:ln/>
        </p:spPr>
      </p:sp>
      <p:sp>
        <p:nvSpPr>
          <p:cNvPr id="106499" name="Rectangle 3"/>
          <p:cNvSpPr>
            <a:spLocks noGrp="1" noChangeArrowheads="1"/>
          </p:cNvSpPr>
          <p:nvPr>
            <p:ph type="body" idx="1"/>
          </p:nvPr>
        </p:nvSpPr>
        <p:spPr>
          <a:noFill/>
        </p:spPr>
        <p:txBody>
          <a:bodyPr/>
          <a:lstStyle/>
          <a:p>
            <a:pPr eaLnBrk="1" hangingPunct="1"/>
            <a:endParaRPr lang="en-US" dirty="0"/>
          </a:p>
        </p:txBody>
      </p:sp>
    </p:spTree>
    <p:extLst>
      <p:ext uri="{BB962C8B-B14F-4D97-AF65-F5344CB8AC3E}">
        <p14:creationId xmlns:p14="http://schemas.microsoft.com/office/powerpoint/2010/main" val="33521730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360363" y="355600"/>
            <a:ext cx="6084887" cy="3422650"/>
          </a:xfrm>
          <a:ln/>
        </p:spPr>
      </p:sp>
      <p:sp>
        <p:nvSpPr>
          <p:cNvPr id="107523" name="Rectangle 3"/>
          <p:cNvSpPr>
            <a:spLocks noGrp="1" noChangeArrowheads="1"/>
          </p:cNvSpPr>
          <p:nvPr>
            <p:ph type="body" idx="1"/>
          </p:nvPr>
        </p:nvSpPr>
        <p:spPr>
          <a:noFill/>
        </p:spPr>
        <p:txBody>
          <a:bodyPr/>
          <a:lstStyle/>
          <a:p>
            <a:pPr eaLnBrk="1" hangingPunct="1"/>
            <a:r>
              <a:rPr lang="fr-FR" dirty="0"/>
              <a:t>Présentent quelques avantages…</a:t>
            </a:r>
          </a:p>
          <a:p>
            <a:pPr eaLnBrk="1" hangingPunct="1"/>
            <a:r>
              <a:rPr lang="fr-FR" dirty="0"/>
              <a:t>Une meilleure adaptation aérodynamique aux vitesses de sortie de flèche élevées des arcs modernes</a:t>
            </a:r>
          </a:p>
          <a:p>
            <a:pPr eaLnBrk="1" hangingPunct="1"/>
            <a:r>
              <a:rPr lang="fr-FR" dirty="0"/>
              <a:t>Réduction des effets parasites de planage des lames classiques et amélioration de la précision du tir</a:t>
            </a:r>
          </a:p>
          <a:p>
            <a:pPr eaLnBrk="1" hangingPunct="1"/>
            <a:r>
              <a:rPr lang="fr-FR" dirty="0"/>
              <a:t>Un fort diamètre de coupe, souvent supérieur à celui des lames fixes</a:t>
            </a:r>
          </a:p>
          <a:p>
            <a:pPr eaLnBrk="1" hangingPunct="1"/>
            <a:r>
              <a:rPr lang="fr-FR" dirty="0"/>
              <a:t>Amélioration de l’effet hémorragique sur le gibier</a:t>
            </a:r>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fr-FR" dirty="0"/>
              <a:t>… Mais également des inconvénients</a:t>
            </a:r>
          </a:p>
          <a:p>
            <a:pPr eaLnBrk="1" hangingPunct="1"/>
            <a:r>
              <a:rPr lang="fr-FR" dirty="0"/>
              <a:t>Plus grande fragilité aux chocs sur les parties dures</a:t>
            </a:r>
          </a:p>
          <a:p>
            <a:pPr eaLnBrk="1" hangingPunct="1"/>
            <a:r>
              <a:rPr lang="fr-FR" dirty="0"/>
              <a:t>Risque de cassure sur les gibiers durs (armure sanglier, gros os)</a:t>
            </a:r>
          </a:p>
          <a:p>
            <a:pPr eaLnBrk="1" hangingPunct="1"/>
            <a:r>
              <a:rPr lang="fr-FR" dirty="0"/>
              <a:t>Nécessitent un surcroît d’énergie cinétique pour fonctionner correctement (minimum recommandé par les fabricants de 60ft/lb ou 81 joules)</a:t>
            </a:r>
          </a:p>
          <a:p>
            <a:pPr eaLnBrk="1" hangingPunct="1"/>
            <a:r>
              <a:rPr lang="fr-FR" dirty="0"/>
              <a:t>Risque de sous pénétration</a:t>
            </a:r>
          </a:p>
          <a:p>
            <a:pPr eaLnBrk="1" hangingPunct="1"/>
            <a:r>
              <a:rPr lang="fr-FR" dirty="0"/>
              <a:t>Nécessitent des conditions de tir optimales</a:t>
            </a:r>
          </a:p>
          <a:p>
            <a:pPr eaLnBrk="1" hangingPunct="1"/>
            <a:r>
              <a:rPr lang="fr-FR" dirty="0"/>
              <a:t>Risque de défaut d’ouverture sous des angles d’atteinte aigus</a:t>
            </a:r>
          </a:p>
          <a:p>
            <a:pPr eaLnBrk="1" hangingPunct="1"/>
            <a:r>
              <a:rPr lang="fr-FR" dirty="0"/>
              <a:t>Nécessitent une grande qualité de fabrication</a:t>
            </a:r>
          </a:p>
          <a:p>
            <a:pPr eaLnBrk="1" hangingPunct="1"/>
            <a:r>
              <a:rPr lang="fr-FR" dirty="0"/>
              <a:t>Aciers de qualité, précision d’usinage, conception…</a:t>
            </a:r>
          </a:p>
          <a:p>
            <a:pPr eaLnBrk="1" hangingPunct="1"/>
            <a:endParaRPr lang="en-US" dirty="0"/>
          </a:p>
        </p:txBody>
      </p:sp>
    </p:spTree>
    <p:extLst>
      <p:ext uri="{BB962C8B-B14F-4D97-AF65-F5344CB8AC3E}">
        <p14:creationId xmlns:p14="http://schemas.microsoft.com/office/powerpoint/2010/main" val="16741876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Rot="1" noChangeAspect="1" noChangeArrowheads="1" noTextEdit="1"/>
          </p:cNvSpPr>
          <p:nvPr>
            <p:ph type="sldImg"/>
          </p:nvPr>
        </p:nvSpPr>
        <p:spPr>
          <a:xfrm>
            <a:off x="360363" y="355600"/>
            <a:ext cx="6084887" cy="3422650"/>
          </a:xfrm>
          <a:ln/>
        </p:spPr>
      </p:sp>
      <p:sp>
        <p:nvSpPr>
          <p:cNvPr id="10854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9232534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360363" y="355600"/>
            <a:ext cx="6084887" cy="3422650"/>
          </a:xfrm>
          <a:ln/>
        </p:spPr>
      </p:sp>
      <p:sp>
        <p:nvSpPr>
          <p:cNvPr id="109571" name="Rectangle 3"/>
          <p:cNvSpPr>
            <a:spLocks noGrp="1" noChangeArrowheads="1"/>
          </p:cNvSpPr>
          <p:nvPr>
            <p:ph type="body" idx="1"/>
          </p:nvPr>
        </p:nvSpPr>
        <p:spPr>
          <a:noFill/>
        </p:spPr>
        <p:txBody>
          <a:bodyPr/>
          <a:lstStyle/>
          <a:p>
            <a:pPr eaLnBrk="1" hangingPunct="1"/>
            <a:r>
              <a:rPr lang="fr-FR" b="1" i="1" dirty="0"/>
              <a:t>Message</a:t>
            </a:r>
            <a:endParaRPr lang="fr-FR" dirty="0"/>
          </a:p>
          <a:p>
            <a:pPr eaLnBrk="1" hangingPunct="1"/>
            <a:r>
              <a:rPr lang="fr-FR" dirty="0"/>
              <a:t>La présentation des tests d'affûtages peut être accompagnée de démonstrations spectaculaires (pour marquer les esprits) mettant en valeur à la fois l'efficacité de la flèche et le danger qu'elle représente pour l'utilisateur. Par exemple traverser une pièce épaisse de cuir avec un appui léger comme avec une épée. Expliquer qu'une lame de chasse peut trancher une corde par simple contact…</a:t>
            </a:r>
            <a:endParaRPr lang="fr-FR" b="1" i="1" dirty="0"/>
          </a:p>
          <a:p>
            <a:pPr eaLnBrk="1" hangingPunct="1"/>
            <a:r>
              <a:rPr lang="fr-FR" b="1" i="1" dirty="0"/>
              <a:t>Piège à éviter</a:t>
            </a:r>
            <a:endParaRPr lang="fr-FR" dirty="0"/>
          </a:p>
          <a:p>
            <a:pPr eaLnBrk="1" hangingPunct="1"/>
            <a:r>
              <a:rPr lang="fr-FR" dirty="0"/>
              <a:t>Ne pas faire ressortir le côté dangereux tout en insistant sur la nécessité d'obtenir un tranchant rasoir. Il faut mettre en valeur les deux côtés équitablement.</a:t>
            </a:r>
          </a:p>
          <a:p>
            <a:pPr eaLnBrk="1" hangingPunct="1"/>
            <a:endParaRPr lang="en-US" dirty="0"/>
          </a:p>
        </p:txBody>
      </p:sp>
    </p:spTree>
    <p:extLst>
      <p:ext uri="{BB962C8B-B14F-4D97-AF65-F5344CB8AC3E}">
        <p14:creationId xmlns:p14="http://schemas.microsoft.com/office/powerpoint/2010/main" val="1678558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xfrm>
            <a:off x="360363" y="355600"/>
            <a:ext cx="6084887" cy="3422650"/>
          </a:xfrm>
          <a:ln/>
        </p:spPr>
      </p:sp>
      <p:sp>
        <p:nvSpPr>
          <p:cNvPr id="69635" name="Rectangle 3"/>
          <p:cNvSpPr>
            <a:spLocks noGrp="1" noChangeArrowheads="1"/>
          </p:cNvSpPr>
          <p:nvPr>
            <p:ph type="body" idx="1"/>
          </p:nvPr>
        </p:nvSpPr>
        <p:spPr>
          <a:noFill/>
        </p:spPr>
        <p:txBody>
          <a:bodyPr/>
          <a:lstStyle/>
          <a:p>
            <a:pPr eaLnBrk="1" hangingPunct="1"/>
            <a:r>
              <a:rPr lang="fr-FR"/>
              <a:t> </a:t>
            </a:r>
            <a:r>
              <a:rPr lang="fr-FR" b="1" i="1"/>
              <a:t>Message</a:t>
            </a:r>
            <a:endParaRPr lang="fr-FR"/>
          </a:p>
          <a:p>
            <a:pPr eaLnBrk="1" hangingPunct="1"/>
            <a:r>
              <a:rPr lang="fr-FR"/>
              <a:t>Aux instructeurs, de développer ici dans leurs mots un discours synthétique.</a:t>
            </a:r>
            <a:endParaRPr lang="fr-FR" b="1" i="1"/>
          </a:p>
          <a:p>
            <a:pPr eaLnBrk="1" hangingPunct="1"/>
            <a:r>
              <a:rPr lang="fr-FR" b="1" i="1"/>
              <a:t>Piège à éviter</a:t>
            </a:r>
            <a:endParaRPr lang="fr-FR"/>
          </a:p>
          <a:p>
            <a:pPr eaLnBrk="1" hangingPunct="1"/>
            <a:r>
              <a:rPr lang="fr-FR"/>
              <a:t>Xxx.</a:t>
            </a:r>
          </a:p>
        </p:txBody>
      </p:sp>
    </p:spTree>
    <p:extLst>
      <p:ext uri="{BB962C8B-B14F-4D97-AF65-F5344CB8AC3E}">
        <p14:creationId xmlns:p14="http://schemas.microsoft.com/office/powerpoint/2010/main" val="2264076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Rot="1" noChangeAspect="1" noChangeArrowheads="1" noTextEdit="1"/>
          </p:cNvSpPr>
          <p:nvPr>
            <p:ph type="sldImg"/>
          </p:nvPr>
        </p:nvSpPr>
        <p:spPr>
          <a:xfrm>
            <a:off x="360363" y="355600"/>
            <a:ext cx="6084887" cy="3422650"/>
          </a:xfrm>
          <a:ln/>
        </p:spPr>
      </p:sp>
      <p:sp>
        <p:nvSpPr>
          <p:cNvPr id="901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0591181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Rot="1" noChangeAspect="1" noChangeArrowheads="1" noTextEdit="1"/>
          </p:cNvSpPr>
          <p:nvPr>
            <p:ph type="sldImg"/>
          </p:nvPr>
        </p:nvSpPr>
        <p:spPr>
          <a:xfrm>
            <a:off x="360363" y="355600"/>
            <a:ext cx="6084887" cy="3422650"/>
          </a:xfrm>
          <a:ln/>
        </p:spPr>
      </p:sp>
      <p:sp>
        <p:nvSpPr>
          <p:cNvPr id="106499" name="Rectangle 3"/>
          <p:cNvSpPr>
            <a:spLocks noGrp="1" noChangeArrowheads="1"/>
          </p:cNvSpPr>
          <p:nvPr>
            <p:ph type="body" idx="1"/>
          </p:nvPr>
        </p:nvSpPr>
        <p:spPr>
          <a:noFill/>
        </p:spPr>
        <p:txBody>
          <a:bodyPr/>
          <a:lstStyle/>
          <a:p>
            <a:pPr eaLnBrk="1" hangingPunct="1"/>
            <a:r>
              <a:rPr lang="fr-FR" dirty="0"/>
              <a:t>Pour la chasse du petit gibier, on cherche à freiner au maximum la pénétration dans le corps de l’animal afin que la flèche l’entrave et ainsi sa récupération est facilitée</a:t>
            </a:r>
          </a:p>
          <a:p>
            <a:pPr eaLnBrk="1" hangingPunct="1"/>
            <a:endParaRPr lang="fr-FR" dirty="0"/>
          </a:p>
          <a:p>
            <a:pPr eaLnBrk="1" hangingPunct="1"/>
            <a:r>
              <a:rPr lang="fr-FR" dirty="0"/>
              <a:t>Faire très attention à l’utilisation des lames lorsqu’on chasse avec des chiens (lapins, lièvres)</a:t>
            </a:r>
          </a:p>
        </p:txBody>
      </p:sp>
    </p:spTree>
    <p:extLst>
      <p:ext uri="{BB962C8B-B14F-4D97-AF65-F5344CB8AC3E}">
        <p14:creationId xmlns:p14="http://schemas.microsoft.com/office/powerpoint/2010/main" val="33521730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xfrm>
            <a:off x="360363" y="355600"/>
            <a:ext cx="6084887" cy="3422650"/>
          </a:xfrm>
          <a:ln/>
        </p:spPr>
      </p:sp>
      <p:sp>
        <p:nvSpPr>
          <p:cNvPr id="11059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1326268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360363" y="355600"/>
            <a:ext cx="6084887" cy="3422650"/>
          </a:xfrm>
          <a:ln/>
        </p:spPr>
      </p:sp>
      <p:sp>
        <p:nvSpPr>
          <p:cNvPr id="31747" name="Rectangle 3"/>
          <p:cNvSpPr>
            <a:spLocks noGrp="1" noChangeArrowheads="1"/>
          </p:cNvSpPr>
          <p:nvPr>
            <p:ph type="body" idx="1"/>
          </p:nvPr>
        </p:nvSpPr>
        <p:spPr>
          <a:noFill/>
        </p:spPr>
        <p:txBody>
          <a:bodyPr/>
          <a:lstStyle/>
          <a:p>
            <a:pPr eaLnBrk="1" hangingPunct="1"/>
            <a:r>
              <a:rPr lang="fr-FR"/>
              <a:t> </a:t>
            </a:r>
            <a:r>
              <a:rPr lang="fr-FR" b="1" i="1"/>
              <a:t>Message</a:t>
            </a:r>
            <a:endParaRPr lang="fr-FR"/>
          </a:p>
          <a:p>
            <a:pPr eaLnBrk="1" hangingPunct="1"/>
            <a:r>
              <a:rPr lang="fr-FR"/>
              <a:t>Les montrer. Les faire toucher.</a:t>
            </a:r>
            <a:endParaRPr lang="fr-FR" b="1" i="1"/>
          </a:p>
          <a:p>
            <a:pPr eaLnBrk="1" hangingPunct="1"/>
            <a:r>
              <a:rPr lang="fr-FR" b="1" i="1"/>
              <a:t>Piège à éviter</a:t>
            </a:r>
            <a:endParaRPr lang="fr-FR"/>
          </a:p>
          <a:p>
            <a:pPr eaLnBrk="1" hangingPunct="1"/>
            <a:r>
              <a:rPr lang="fr-FR"/>
              <a:t>Ne pas les montrer. Ne pas les faire toucher.</a:t>
            </a:r>
          </a:p>
        </p:txBody>
      </p:sp>
    </p:spTree>
    <p:extLst>
      <p:ext uri="{BB962C8B-B14F-4D97-AF65-F5344CB8AC3E}">
        <p14:creationId xmlns:p14="http://schemas.microsoft.com/office/powerpoint/2010/main" val="32256634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360363" y="355600"/>
            <a:ext cx="6084887" cy="3422650"/>
          </a:xfrm>
          <a:ln/>
        </p:spPr>
      </p:sp>
      <p:sp>
        <p:nvSpPr>
          <p:cNvPr id="3277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135811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xfrm>
            <a:off x="360363" y="355600"/>
            <a:ext cx="6084887" cy="3422650"/>
          </a:xfrm>
          <a:ln/>
        </p:spPr>
      </p:sp>
      <p:sp>
        <p:nvSpPr>
          <p:cNvPr id="3277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135811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360363" y="355600"/>
            <a:ext cx="6084887" cy="3422650"/>
          </a:xfrm>
          <a:ln/>
        </p:spPr>
      </p:sp>
      <p:sp>
        <p:nvSpPr>
          <p:cNvPr id="3584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89319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360363" y="355600"/>
            <a:ext cx="6084887" cy="3422650"/>
          </a:xfrm>
          <a:ln/>
        </p:spPr>
      </p:sp>
      <p:sp>
        <p:nvSpPr>
          <p:cNvPr id="3584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389319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360363" y="355600"/>
            <a:ext cx="6084887" cy="3422650"/>
          </a:xfrm>
          <a:ln/>
        </p:spPr>
      </p:sp>
      <p:sp>
        <p:nvSpPr>
          <p:cNvPr id="36867" name="Rectangle 3"/>
          <p:cNvSpPr>
            <a:spLocks noGrp="1" noChangeArrowheads="1"/>
          </p:cNvSpPr>
          <p:nvPr>
            <p:ph type="body" idx="1"/>
          </p:nvPr>
        </p:nvSpPr>
        <p:spPr>
          <a:noFill/>
        </p:spPr>
        <p:txBody>
          <a:bodyPr/>
          <a:lstStyle/>
          <a:p>
            <a:pPr eaLnBrk="1" hangingPunct="1"/>
            <a:r>
              <a:rPr lang="fr-FR" b="1" i="1"/>
              <a:t>Message</a:t>
            </a:r>
            <a:endParaRPr lang="fr-FR"/>
          </a:p>
          <a:p>
            <a:pPr eaLnBrk="1" hangingPunct="1"/>
            <a:r>
              <a:rPr lang="fr-FR"/>
              <a:t>Pour l'acquisition et le perfectionnement des bases techniques, tirer à très courte distance (une distance où il est impossible de rater la cible), libéré du souci de précision, faire des séries pour enraciner un détail technique à la fois.</a:t>
            </a:r>
          </a:p>
          <a:p>
            <a:pPr eaLnBrk="1" hangingPunct="1"/>
            <a:r>
              <a:rPr lang="fr-FR"/>
              <a:t>Ne s'occuper du détail technique suivant qu'après la parfaite acquisition de celui en cours. Cela s'appelle le travail de paille. </a:t>
            </a:r>
          </a:p>
          <a:p>
            <a:pPr eaLnBrk="1" hangingPunct="1"/>
            <a:r>
              <a:rPr lang="fr-FR"/>
              <a:t>Le complément du travail de paille est la billebaude.</a:t>
            </a:r>
          </a:p>
          <a:p>
            <a:pPr eaLnBrk="1" hangingPunct="1"/>
            <a:r>
              <a:rPr lang="fr-FR"/>
              <a:t>Insister sur le fait que par chance l'entraînement au tir à l'arc est un véritable jeu où on prend beaucoup de plaisir, comme des enfants.</a:t>
            </a:r>
          </a:p>
          <a:p>
            <a:pPr eaLnBrk="1" hangingPunct="1"/>
            <a:r>
              <a:rPr lang="fr-FR"/>
              <a:t>Le ton doit toujours être convivial et passionné si nous voulons transmettre le feu sacré et non docte et condescendant.</a:t>
            </a:r>
            <a:endParaRPr lang="fr-FR" b="1" i="1"/>
          </a:p>
          <a:p>
            <a:pPr eaLnBrk="1" hangingPunct="1"/>
            <a:r>
              <a:rPr lang="fr-FR" b="1" i="1"/>
              <a:t>Piège à éviter</a:t>
            </a:r>
            <a:endParaRPr lang="fr-FR"/>
          </a:p>
          <a:p>
            <a:pPr eaLnBrk="1" hangingPunct="1"/>
            <a:r>
              <a:rPr lang="fr-FR"/>
              <a:t>Xxx.</a:t>
            </a:r>
          </a:p>
        </p:txBody>
      </p:sp>
    </p:spTree>
    <p:extLst>
      <p:ext uri="{BB962C8B-B14F-4D97-AF65-F5344CB8AC3E}">
        <p14:creationId xmlns:p14="http://schemas.microsoft.com/office/powerpoint/2010/main" val="32982847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360363" y="355600"/>
            <a:ext cx="6084887" cy="3422650"/>
          </a:xfrm>
          <a:ln/>
        </p:spPr>
      </p:sp>
      <p:sp>
        <p:nvSpPr>
          <p:cNvPr id="3789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60736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026"/>
          <p:cNvSpPr>
            <a:spLocks noGrp="1" noRot="1" noChangeAspect="1" noChangeArrowheads="1" noTextEdit="1"/>
          </p:cNvSpPr>
          <p:nvPr>
            <p:ph type="sldImg"/>
          </p:nvPr>
        </p:nvSpPr>
        <p:spPr>
          <a:xfrm>
            <a:off x="361950" y="355600"/>
            <a:ext cx="6083300" cy="3422650"/>
          </a:xfrm>
          <a:ln/>
        </p:spPr>
      </p:sp>
      <p:sp>
        <p:nvSpPr>
          <p:cNvPr id="70659"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t> </a:t>
            </a:r>
            <a:r>
              <a:rPr lang="fr-FR">
                <a:latin typeface="New York"/>
                <a:cs typeface="Times New Roman" pitchFamily="18" charset="0"/>
              </a:rPr>
              <a:t>Les chasseurs se réfèrent facilement au terme "éthique". Cependant, quand on les interroge sur le sujet, les réponses fournies vont de l’énoncer de règles de gestion (on ne tire pas les gros), de sportivité (on ne tire pas un animal arrêté), de sécurité (on ne tire pas sans avoir identifié) a des rappels de la règlementation (on ne tire pas la nuit). Cela va des tables de la loi (il est interdit de) à « à chacun son éthique » (on s’arrange avec sa concsience). Et quand on fait le bilan, l’éthique de l’un n’est jamais celle de l’autre alors que tout le monde en parle !</a:t>
            </a:r>
          </a:p>
          <a:p>
            <a:pPr algn="just" eaLnBrk="1" hangingPunct="1"/>
            <a:r>
              <a:rPr lang="fr-FR">
                <a:latin typeface="New York"/>
                <a:cs typeface="Times New Roman" pitchFamily="18" charset="0"/>
              </a:rPr>
              <a:t>En fait, la définition même de l’éthique semble méconnue de la plupart des chasseurs et ils rechignent dans l'ensemble à faire une démarche pour amener au grand jour ce que pourrait recouvrir ce terme. Peut-être craignent-ils ce faisant de créer un carcan qui les aliènerait dans leurs convictions et dans leur liberté créatrice !</a:t>
            </a:r>
          </a:p>
          <a:p>
            <a:pPr algn="just" eaLnBrk="1" hangingPunct="1"/>
            <a:r>
              <a:rPr lang="fr-FR">
                <a:latin typeface="New York"/>
                <a:cs typeface="Times New Roman" pitchFamily="18" charset="0"/>
              </a:rPr>
              <a:t>Tentons ici de donner une définition de l’éthique, de montrer qu’elle est une composante essentielle de la chasse, inséparable du libre arbitre, du libre exercice de la sensibilité et de l’intelligence.</a:t>
            </a:r>
          </a:p>
          <a:p>
            <a:pPr algn="just" eaLnBrk="1" hangingPunct="1"/>
            <a:r>
              <a:rPr lang="fr-FR">
                <a:latin typeface="New York"/>
                <a:cs typeface="Times New Roman" pitchFamily="18" charset="0"/>
              </a:rPr>
              <a:t>L’éthique peut être vue comme le lien entre la morale (notion de bien et de mal), le plaisir (notion de bien-être) et la nécessité (notion d’économie) et comme l’ensemble des valeurs qui met en phase une pratique, en l’occurrence la chasse, avec la sensibilité et les besoins de son époque. On accepte donc qu’elle puisse évoluer au gré des époques et que pour ce faire elle se construise en permanence ; à une époque c’est par exemple tuer pour manger, à une autre c’est tuer pour le sport et encore à une autre c’est tuer pour retrouver la nature… Donc l’éthique comprise dans le bon sens ne peut rien scléroser car c'est une morale vivante constamment soumise au débat et qui s’adapte aux époques. </a:t>
            </a:r>
          </a:p>
          <a:p>
            <a:pPr algn="just" eaLnBrk="1" hangingPunct="1"/>
            <a:endParaRPr lang="fr-FR"/>
          </a:p>
        </p:txBody>
      </p:sp>
    </p:spTree>
    <p:extLst>
      <p:ext uri="{BB962C8B-B14F-4D97-AF65-F5344CB8AC3E}">
        <p14:creationId xmlns:p14="http://schemas.microsoft.com/office/powerpoint/2010/main" val="345285992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60363" y="355600"/>
            <a:ext cx="6084887" cy="3422650"/>
          </a:xfrm>
          <a:ln/>
        </p:spPr>
      </p:sp>
      <p:sp>
        <p:nvSpPr>
          <p:cNvPr id="389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77792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360363" y="355600"/>
            <a:ext cx="6084887" cy="3422650"/>
          </a:xfrm>
          <a:ln/>
        </p:spPr>
      </p:sp>
      <p:sp>
        <p:nvSpPr>
          <p:cNvPr id="3891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0390959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60363" y="355600"/>
            <a:ext cx="6084887" cy="3422650"/>
          </a:xfrm>
          <a:ln/>
        </p:spPr>
      </p:sp>
      <p:sp>
        <p:nvSpPr>
          <p:cNvPr id="399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9006185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60363" y="355600"/>
            <a:ext cx="6084887" cy="3422650"/>
          </a:xfrm>
          <a:ln/>
        </p:spPr>
      </p:sp>
      <p:sp>
        <p:nvSpPr>
          <p:cNvPr id="3993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7512008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360363" y="355600"/>
            <a:ext cx="6084887" cy="3422650"/>
          </a:xfrm>
          <a:ln/>
        </p:spPr>
      </p:sp>
      <p:sp>
        <p:nvSpPr>
          <p:cNvPr id="40963" name="Rectangle 3"/>
          <p:cNvSpPr>
            <a:spLocks noGrp="1" noChangeArrowheads="1"/>
          </p:cNvSpPr>
          <p:nvPr>
            <p:ph type="body" idx="1"/>
          </p:nvPr>
        </p:nvSpPr>
        <p:spPr>
          <a:noFill/>
        </p:spPr>
        <p:txBody>
          <a:bodyPr/>
          <a:lstStyle/>
          <a:p>
            <a:pPr eaLnBrk="1" hangingPunct="1"/>
            <a:r>
              <a:rPr lang="fr-FR" dirty="0"/>
              <a:t> </a:t>
            </a:r>
          </a:p>
        </p:txBody>
      </p:sp>
    </p:spTree>
    <p:extLst>
      <p:ext uri="{BB962C8B-B14F-4D97-AF65-F5344CB8AC3E}">
        <p14:creationId xmlns:p14="http://schemas.microsoft.com/office/powerpoint/2010/main" val="149398160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360363" y="355600"/>
            <a:ext cx="6084887" cy="3422650"/>
          </a:xfrm>
          <a:ln/>
        </p:spPr>
      </p:sp>
      <p:sp>
        <p:nvSpPr>
          <p:cNvPr id="4198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8247798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360363" y="355600"/>
            <a:ext cx="6084887" cy="3422650"/>
          </a:xfrm>
          <a:ln/>
        </p:spPr>
      </p:sp>
      <p:sp>
        <p:nvSpPr>
          <p:cNvPr id="4301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9025342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60363" y="355600"/>
            <a:ext cx="6084887" cy="3422650"/>
          </a:xfrm>
          <a:ln/>
        </p:spPr>
      </p:sp>
      <p:sp>
        <p:nvSpPr>
          <p:cNvPr id="44035"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418575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360363" y="355600"/>
            <a:ext cx="6084887" cy="3422650"/>
          </a:xfrm>
          <a:ln/>
        </p:spPr>
      </p:sp>
      <p:sp>
        <p:nvSpPr>
          <p:cNvPr id="4505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2887308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360363" y="355600"/>
            <a:ext cx="6084887" cy="3422650"/>
          </a:xfrm>
          <a:ln/>
        </p:spPr>
      </p:sp>
      <p:sp>
        <p:nvSpPr>
          <p:cNvPr id="4505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288730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026"/>
          <p:cNvSpPr>
            <a:spLocks noGrp="1" noRot="1" noChangeAspect="1" noChangeArrowheads="1" noTextEdit="1"/>
          </p:cNvSpPr>
          <p:nvPr>
            <p:ph type="sldImg"/>
          </p:nvPr>
        </p:nvSpPr>
        <p:spPr>
          <a:xfrm>
            <a:off x="361950" y="355600"/>
            <a:ext cx="6083300" cy="3422650"/>
          </a:xfrm>
          <a:ln/>
        </p:spPr>
      </p:sp>
      <p:sp>
        <p:nvSpPr>
          <p:cNvPr id="71683" name="Rectangle 102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t> </a:t>
            </a:r>
            <a:r>
              <a:rPr lang="fr-FR">
                <a:latin typeface="New York"/>
                <a:cs typeface="Times New Roman" pitchFamily="18" charset="0"/>
              </a:rPr>
              <a:t>Les chasseurs se réfèrent facilement au terme "éthique". Cependant, quand on les interroge sur le sujet, les réponses fournies vont de l’énoncer de règles de gestion (on ne tire pas les gros), de sportivité (on ne tire pas un animal arrêté), de sécurité (on ne tire pas sans avoir identifié) a des rappels de la règlementation (on ne tire pas la nuit). Cela va des tables de la loi (il est interdit de) à « à chacun son éthique » (on s’arrange avec sa concsience). Et quand on fait le bilan, l’éthique de l’un n’est jamais celle de l’autre alors que tout le monde en parle !</a:t>
            </a:r>
          </a:p>
          <a:p>
            <a:pPr algn="just" eaLnBrk="1" hangingPunct="1"/>
            <a:r>
              <a:rPr lang="fr-FR">
                <a:latin typeface="New York"/>
                <a:cs typeface="Times New Roman" pitchFamily="18" charset="0"/>
              </a:rPr>
              <a:t>En fait, la définition même de l’éthique semble méconnue de la plupart des chasseurs et ils rechignent dans l'ensemble à faire une démarche pour amener au grand jour ce que pourrait recouvrir ce terme. Peut-être craignent-ils ce faisant de créer un carcan qui les aliènerait dans leurs convictions et dans leur liberté créatrice !</a:t>
            </a:r>
          </a:p>
          <a:p>
            <a:pPr algn="just" eaLnBrk="1" hangingPunct="1"/>
            <a:r>
              <a:rPr lang="fr-FR">
                <a:latin typeface="New York"/>
                <a:cs typeface="Times New Roman" pitchFamily="18" charset="0"/>
              </a:rPr>
              <a:t>Tentons ici de donner une définition de l’éthique, de montrer qu’elle est une composante essentielle de la chasse, inséparable du libre arbitre, du libre exercice de la sensibilité et de l’intelligence.</a:t>
            </a:r>
          </a:p>
          <a:p>
            <a:pPr algn="just" eaLnBrk="1" hangingPunct="1"/>
            <a:r>
              <a:rPr lang="fr-FR">
                <a:latin typeface="New York"/>
                <a:cs typeface="Times New Roman" pitchFamily="18" charset="0"/>
              </a:rPr>
              <a:t>L’éthique peut être vue comme le lien entre la morale (notion de bien et de mal), le plaisir (notion de bien-être) et la nécessité (notion d’économie) et comme l’ensemble des valeurs qui met en phase une pratique, en l’occurrence la chasse, avec la sensibilité et les besoins de son époque. On accepte donc qu’elle puisse évoluer au gré des époques et que pour ce faire elle se construise en permanence ; à une époque c’est par exemple tuer pour manger, à une autre c’est tuer pour le sport et encore à une autre c’est tuer pour retrouver la nature… Donc l’éthique comprise dans le bon sens ne peut rien scléroser car c'est une morale vivante constamment soumise au débat et qui s’adapte aux époques. </a:t>
            </a:r>
          </a:p>
          <a:p>
            <a:pPr algn="just" eaLnBrk="1" hangingPunct="1"/>
            <a:endParaRPr lang="fr-FR"/>
          </a:p>
        </p:txBody>
      </p:sp>
    </p:spTree>
    <p:extLst>
      <p:ext uri="{BB962C8B-B14F-4D97-AF65-F5344CB8AC3E}">
        <p14:creationId xmlns:p14="http://schemas.microsoft.com/office/powerpoint/2010/main" val="389179859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360363" y="355600"/>
            <a:ext cx="6084887" cy="3422650"/>
          </a:xfrm>
          <a:ln/>
        </p:spPr>
      </p:sp>
      <p:sp>
        <p:nvSpPr>
          <p:cNvPr id="46083" name="Rectangle 3"/>
          <p:cNvSpPr>
            <a:spLocks noGrp="1" noChangeArrowheads="1"/>
          </p:cNvSpPr>
          <p:nvPr>
            <p:ph type="body" idx="1"/>
          </p:nvPr>
        </p:nvSpPr>
        <p:spPr>
          <a:noFill/>
        </p:spPr>
        <p:txBody>
          <a:bodyPr/>
          <a:lstStyle/>
          <a:p>
            <a:pPr eaLnBrk="1" hangingPunct="1"/>
            <a:r>
              <a:rPr lang="fr-FR" dirty="0"/>
              <a:t> </a:t>
            </a:r>
          </a:p>
        </p:txBody>
      </p:sp>
    </p:spTree>
    <p:extLst>
      <p:ext uri="{BB962C8B-B14F-4D97-AF65-F5344CB8AC3E}">
        <p14:creationId xmlns:p14="http://schemas.microsoft.com/office/powerpoint/2010/main" val="313360824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360363" y="355600"/>
            <a:ext cx="6084887" cy="3422650"/>
          </a:xfrm>
          <a:ln/>
        </p:spPr>
      </p:sp>
      <p:sp>
        <p:nvSpPr>
          <p:cNvPr id="471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0662893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60363" y="355600"/>
            <a:ext cx="6084887" cy="3422650"/>
          </a:xfrm>
          <a:ln/>
        </p:spPr>
      </p:sp>
      <p:sp>
        <p:nvSpPr>
          <p:cNvPr id="4813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10929130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360363" y="355600"/>
            <a:ext cx="6084887" cy="3422650"/>
          </a:xfrm>
          <a:ln/>
        </p:spPr>
      </p:sp>
      <p:sp>
        <p:nvSpPr>
          <p:cNvPr id="5222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5279598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360363" y="355600"/>
            <a:ext cx="6084887" cy="3422650"/>
          </a:xfrm>
          <a:ln/>
        </p:spPr>
      </p:sp>
      <p:sp>
        <p:nvSpPr>
          <p:cNvPr id="49155" name="Rectangle 3"/>
          <p:cNvSpPr>
            <a:spLocks noGrp="1" noChangeArrowheads="1"/>
          </p:cNvSpPr>
          <p:nvPr>
            <p:ph type="body" idx="1"/>
          </p:nvPr>
        </p:nvSpPr>
        <p:spPr>
          <a:noFill/>
        </p:spPr>
        <p:txBody>
          <a:bodyPr/>
          <a:lstStyle/>
          <a:p>
            <a:pPr eaLnBrk="1" hangingPunct="1"/>
            <a:r>
              <a:rPr lang="en-US" dirty="0"/>
              <a:t>Les pointes explosives type “BOWMAG” </a:t>
            </a:r>
            <a:r>
              <a:rPr lang="en-US" dirty="0" err="1"/>
              <a:t>sont</a:t>
            </a:r>
            <a:r>
              <a:rPr lang="en-US" dirty="0"/>
              <a:t> </a:t>
            </a:r>
            <a:r>
              <a:rPr lang="en-US" dirty="0" err="1"/>
              <a:t>disponibles</a:t>
            </a:r>
            <a:r>
              <a:rPr lang="en-US" dirty="0"/>
              <a:t> sur le </a:t>
            </a:r>
            <a:r>
              <a:rPr lang="en-US" dirty="0" err="1"/>
              <a:t>marché</a:t>
            </a:r>
            <a:r>
              <a:rPr lang="en-US" dirty="0"/>
              <a:t> US : pointe </a:t>
            </a:r>
            <a:r>
              <a:rPr lang="en-US" dirty="0" err="1"/>
              <a:t>munie</a:t>
            </a:r>
            <a:r>
              <a:rPr lang="en-US" dirty="0"/>
              <a:t> d’un </a:t>
            </a:r>
            <a:r>
              <a:rPr lang="en-US" dirty="0" err="1"/>
              <a:t>système</a:t>
            </a:r>
            <a:r>
              <a:rPr lang="en-US" dirty="0"/>
              <a:t> de percussion par </a:t>
            </a:r>
            <a:r>
              <a:rPr lang="en-US" dirty="0" err="1"/>
              <a:t>inertie</a:t>
            </a:r>
            <a:r>
              <a:rPr lang="en-US" dirty="0"/>
              <a:t> </a:t>
            </a:r>
            <a:r>
              <a:rPr lang="en-US" dirty="0" err="1"/>
              <a:t>dans</a:t>
            </a:r>
            <a:r>
              <a:rPr lang="en-US" dirty="0"/>
              <a:t> </a:t>
            </a:r>
            <a:r>
              <a:rPr lang="en-US" dirty="0" err="1"/>
              <a:t>laquelle</a:t>
            </a:r>
            <a:r>
              <a:rPr lang="en-US" dirty="0"/>
              <a:t> on </a:t>
            </a:r>
            <a:r>
              <a:rPr lang="en-US" dirty="0" err="1"/>
              <a:t>insère</a:t>
            </a:r>
            <a:r>
              <a:rPr lang="en-US" dirty="0"/>
              <a:t> </a:t>
            </a:r>
            <a:r>
              <a:rPr lang="en-US" dirty="0" err="1"/>
              <a:t>une</a:t>
            </a:r>
            <a:r>
              <a:rPr lang="en-US" dirty="0"/>
              <a:t> munition .357 </a:t>
            </a:r>
            <a:r>
              <a:rPr lang="en-US" dirty="0" err="1"/>
              <a:t>ou</a:t>
            </a:r>
            <a:r>
              <a:rPr lang="en-US" dirty="0"/>
              <a:t> .44</a:t>
            </a:r>
          </a:p>
        </p:txBody>
      </p:sp>
    </p:spTree>
    <p:extLst>
      <p:ext uri="{BB962C8B-B14F-4D97-AF65-F5344CB8AC3E}">
        <p14:creationId xmlns:p14="http://schemas.microsoft.com/office/powerpoint/2010/main" val="184558382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360363" y="355600"/>
            <a:ext cx="6084887" cy="3422650"/>
          </a:xfrm>
          <a:ln/>
        </p:spPr>
      </p:sp>
      <p:sp>
        <p:nvSpPr>
          <p:cNvPr id="5017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16219281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360363" y="355600"/>
            <a:ext cx="6084887" cy="3422650"/>
          </a:xfrm>
          <a:ln/>
        </p:spPr>
      </p:sp>
      <p:sp>
        <p:nvSpPr>
          <p:cNvPr id="51203"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742593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360363" y="355600"/>
            <a:ext cx="6084887" cy="3422650"/>
          </a:xfrm>
          <a:ln/>
        </p:spPr>
      </p:sp>
      <p:sp>
        <p:nvSpPr>
          <p:cNvPr id="5325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2736704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360363" y="355600"/>
            <a:ext cx="6084887" cy="3422650"/>
          </a:xfrm>
          <a:ln/>
        </p:spPr>
      </p:sp>
      <p:sp>
        <p:nvSpPr>
          <p:cNvPr id="54275" name="Rectangle 3"/>
          <p:cNvSpPr>
            <a:spLocks noGrp="1" noChangeArrowheads="1"/>
          </p:cNvSpPr>
          <p:nvPr>
            <p:ph type="body" idx="1"/>
          </p:nvPr>
        </p:nvSpPr>
        <p:spPr>
          <a:noFill/>
        </p:spPr>
        <p:txBody>
          <a:bodyPr/>
          <a:lstStyle/>
          <a:p>
            <a:pPr eaLnBrk="1" hangingPunct="1"/>
            <a:r>
              <a:rPr lang="fr-FR" b="1" i="1"/>
              <a:t>Message</a:t>
            </a:r>
            <a:endParaRPr lang="fr-FR"/>
          </a:p>
          <a:p>
            <a:pPr eaLnBrk="1" hangingPunct="1"/>
            <a:r>
              <a:rPr lang="fr-FR"/>
              <a:t>Xxx.</a:t>
            </a:r>
            <a:endParaRPr lang="fr-FR" b="1" i="1"/>
          </a:p>
          <a:p>
            <a:pPr eaLnBrk="1" hangingPunct="1"/>
            <a:r>
              <a:rPr lang="fr-FR" b="1" i="1"/>
              <a:t>Piège à éviter</a:t>
            </a:r>
            <a:endParaRPr lang="fr-FR"/>
          </a:p>
          <a:p>
            <a:pPr eaLnBrk="1" hangingPunct="1"/>
            <a:r>
              <a:rPr lang="fr-FR"/>
              <a:t>Xxx.</a:t>
            </a:r>
          </a:p>
          <a:p>
            <a:pPr eaLnBrk="1" hangingPunct="1"/>
            <a:endParaRPr lang="fr-FR"/>
          </a:p>
        </p:txBody>
      </p:sp>
    </p:spTree>
    <p:extLst>
      <p:ext uri="{BB962C8B-B14F-4D97-AF65-F5344CB8AC3E}">
        <p14:creationId xmlns:p14="http://schemas.microsoft.com/office/powerpoint/2010/main" val="39579817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360363" y="355600"/>
            <a:ext cx="6084887" cy="3422650"/>
          </a:xfrm>
          <a:ln/>
        </p:spPr>
      </p:sp>
      <p:sp>
        <p:nvSpPr>
          <p:cNvPr id="5529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247695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xfrm>
            <a:off x="360363" y="355600"/>
            <a:ext cx="6084887" cy="3422650"/>
          </a:xfrm>
          <a:ln/>
        </p:spPr>
      </p:sp>
      <p:sp>
        <p:nvSpPr>
          <p:cNvPr id="72707"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3843992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360363" y="355600"/>
            <a:ext cx="6084887" cy="3422650"/>
          </a:xfrm>
          <a:ln/>
        </p:spPr>
      </p:sp>
      <p:sp>
        <p:nvSpPr>
          <p:cNvPr id="54275" name="Rectangle 3"/>
          <p:cNvSpPr>
            <a:spLocks noGrp="1" noChangeArrowheads="1"/>
          </p:cNvSpPr>
          <p:nvPr>
            <p:ph type="body" idx="1"/>
          </p:nvPr>
        </p:nvSpPr>
        <p:spPr>
          <a:noFill/>
        </p:spPr>
        <p:txBody>
          <a:bodyPr/>
          <a:lstStyle/>
          <a:p>
            <a:pPr eaLnBrk="1" hangingPunct="1"/>
            <a:r>
              <a:rPr lang="fr-FR" b="1" i="1"/>
              <a:t>Message</a:t>
            </a:r>
            <a:endParaRPr lang="fr-FR"/>
          </a:p>
          <a:p>
            <a:pPr eaLnBrk="1" hangingPunct="1"/>
            <a:r>
              <a:rPr lang="fr-FR"/>
              <a:t>Xxx.</a:t>
            </a:r>
            <a:endParaRPr lang="fr-FR" b="1" i="1"/>
          </a:p>
          <a:p>
            <a:pPr eaLnBrk="1" hangingPunct="1"/>
            <a:r>
              <a:rPr lang="fr-FR" b="1" i="1"/>
              <a:t>Piège à éviter</a:t>
            </a:r>
            <a:endParaRPr lang="fr-FR"/>
          </a:p>
          <a:p>
            <a:pPr eaLnBrk="1" hangingPunct="1"/>
            <a:r>
              <a:rPr lang="fr-FR"/>
              <a:t>Xxx.</a:t>
            </a:r>
          </a:p>
          <a:p>
            <a:pPr eaLnBrk="1" hangingPunct="1"/>
            <a:endParaRPr lang="fr-FR"/>
          </a:p>
        </p:txBody>
      </p:sp>
    </p:spTree>
    <p:extLst>
      <p:ext uri="{BB962C8B-B14F-4D97-AF65-F5344CB8AC3E}">
        <p14:creationId xmlns:p14="http://schemas.microsoft.com/office/powerpoint/2010/main" val="358607280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360363" y="355600"/>
            <a:ext cx="6084887" cy="3422650"/>
          </a:xfrm>
          <a:ln/>
        </p:spPr>
      </p:sp>
      <p:sp>
        <p:nvSpPr>
          <p:cNvPr id="54275" name="Rectangle 3"/>
          <p:cNvSpPr>
            <a:spLocks noGrp="1" noChangeArrowheads="1"/>
          </p:cNvSpPr>
          <p:nvPr>
            <p:ph type="body" idx="1"/>
          </p:nvPr>
        </p:nvSpPr>
        <p:spPr>
          <a:noFill/>
        </p:spPr>
        <p:txBody>
          <a:bodyPr/>
          <a:lstStyle/>
          <a:p>
            <a:pPr eaLnBrk="1" hangingPunct="1"/>
            <a:r>
              <a:rPr lang="fr-FR" b="1" i="1"/>
              <a:t>Message</a:t>
            </a:r>
            <a:endParaRPr lang="fr-FR"/>
          </a:p>
          <a:p>
            <a:pPr eaLnBrk="1" hangingPunct="1"/>
            <a:r>
              <a:rPr lang="fr-FR"/>
              <a:t>Xxx.</a:t>
            </a:r>
            <a:endParaRPr lang="fr-FR" b="1" i="1"/>
          </a:p>
          <a:p>
            <a:pPr eaLnBrk="1" hangingPunct="1"/>
            <a:r>
              <a:rPr lang="fr-FR" b="1" i="1"/>
              <a:t>Piège à éviter</a:t>
            </a:r>
            <a:endParaRPr lang="fr-FR"/>
          </a:p>
          <a:p>
            <a:pPr eaLnBrk="1" hangingPunct="1"/>
            <a:r>
              <a:rPr lang="fr-FR"/>
              <a:t>Xxx.</a:t>
            </a:r>
          </a:p>
          <a:p>
            <a:pPr eaLnBrk="1" hangingPunct="1"/>
            <a:endParaRPr lang="fr-FR"/>
          </a:p>
        </p:txBody>
      </p:sp>
    </p:spTree>
    <p:extLst>
      <p:ext uri="{BB962C8B-B14F-4D97-AF65-F5344CB8AC3E}">
        <p14:creationId xmlns:p14="http://schemas.microsoft.com/office/powerpoint/2010/main" val="2282414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4" name="Picture 7" descr="Bandeau FFC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069324" cy="111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Rectangle 3"/>
          <p:cNvSpPr>
            <a:spLocks noGrp="1" noChangeArrowheads="1"/>
          </p:cNvSpPr>
          <p:nvPr>
            <p:ph type="subTitle" idx="1"/>
          </p:nvPr>
        </p:nvSpPr>
        <p:spPr>
          <a:xfrm>
            <a:off x="1331913" y="3489726"/>
            <a:ext cx="6400800" cy="1007269"/>
          </a:xfrm>
        </p:spPr>
        <p:txBody>
          <a:bodyPr/>
          <a:lstStyle>
            <a:lvl1pPr marL="0" indent="0" algn="ctr">
              <a:buFontTx/>
              <a:buNone/>
              <a:defRPr>
                <a:solidFill>
                  <a:srgbClr val="336600"/>
                </a:solidFill>
              </a:defRPr>
            </a:lvl1pPr>
          </a:lstStyle>
          <a:p>
            <a:pPr lvl="0"/>
            <a:r>
              <a:rPr lang="fr-FR" noProof="0"/>
              <a:t>Modifier le style des sous-titres du masque</a:t>
            </a:r>
            <a:endParaRPr lang="fr-FR" noProof="0" dirty="0"/>
          </a:p>
        </p:txBody>
      </p:sp>
      <p:pic>
        <p:nvPicPr>
          <p:cNvPr id="3" name="Image 2"/>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4729" y="1023578"/>
            <a:ext cx="5785643" cy="1697264"/>
          </a:xfrm>
          <a:prstGeom prst="rect">
            <a:avLst/>
          </a:prstGeom>
        </p:spPr>
      </p:pic>
      <p:sp>
        <p:nvSpPr>
          <p:cNvPr id="6" name="Espace réservé du texte 5"/>
          <p:cNvSpPr>
            <a:spLocks noGrp="1"/>
          </p:cNvSpPr>
          <p:nvPr>
            <p:ph type="body" sz="quarter" idx="10" hasCustomPrompt="1"/>
          </p:nvPr>
        </p:nvSpPr>
        <p:spPr>
          <a:xfrm>
            <a:off x="1" y="2643758"/>
            <a:ext cx="9144000" cy="863600"/>
          </a:xfrm>
        </p:spPr>
        <p:txBody>
          <a:bodyPr anchor="ctr"/>
          <a:lstStyle>
            <a:lvl1pPr marL="0" indent="0" algn="ctr">
              <a:buFont typeface="Arial" pitchFamily="34" charset="0"/>
              <a:buNone/>
              <a:defRPr sz="3600" b="1">
                <a:effectLst>
                  <a:outerShdw blurRad="38100" dist="38100" dir="2700000" algn="tl">
                    <a:srgbClr val="000000">
                      <a:alpha val="43137"/>
                    </a:srgbClr>
                  </a:outerShdw>
                </a:effectLst>
              </a:defRPr>
            </a:lvl1pPr>
          </a:lstStyle>
          <a:p>
            <a:pPr lvl="0"/>
            <a:r>
              <a:rPr lang="fr-FR" dirty="0"/>
              <a:t>Modifiez le styles du titre</a:t>
            </a:r>
          </a:p>
        </p:txBody>
      </p:sp>
    </p:spTree>
    <p:extLst>
      <p:ext uri="{BB962C8B-B14F-4D97-AF65-F5344CB8AC3E}">
        <p14:creationId xmlns:p14="http://schemas.microsoft.com/office/powerpoint/2010/main" val="316175641"/>
      </p:ext>
    </p:extLst>
  </p:cSld>
  <p:clrMapOvr>
    <a:masterClrMapping/>
  </p:clrMapOvr>
  <p:transition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13" name="Titre 1"/>
          <p:cNvSpPr>
            <a:spLocks noGrp="1"/>
          </p:cNvSpPr>
          <p:nvPr>
            <p:ph type="title"/>
          </p:nvPr>
        </p:nvSpPr>
        <p:spPr>
          <a:xfrm>
            <a:off x="0" y="0"/>
            <a:ext cx="9036496" cy="627480"/>
          </a:xfrm>
          <a:noFill/>
        </p:spPr>
        <p:txBody>
          <a:bodyPr/>
          <a:lstStyle>
            <a:lvl1pPr>
              <a:defRPr sz="3200">
                <a:solidFill>
                  <a:schemeClr val="tx1"/>
                </a:solidFill>
              </a:defRPr>
            </a:lvl1pPr>
          </a:lstStyle>
          <a:p>
            <a:r>
              <a:rPr lang="fr-FR"/>
              <a:t>Modifiez le style du titre</a:t>
            </a:r>
            <a:endParaRPr lang="fr-FR" dirty="0"/>
          </a:p>
        </p:txBody>
      </p:sp>
      <p:sp>
        <p:nvSpPr>
          <p:cNvPr id="10" name="Rectangle 3"/>
          <p:cNvSpPr>
            <a:spLocks noGrp="1" noChangeArrowheads="1"/>
          </p:cNvSpPr>
          <p:nvPr>
            <p:ph type="subTitle" idx="1"/>
          </p:nvPr>
        </p:nvSpPr>
        <p:spPr>
          <a:xfrm>
            <a:off x="1331913" y="3489726"/>
            <a:ext cx="6400800" cy="1007269"/>
          </a:xfrm>
        </p:spPr>
        <p:txBody>
          <a:bodyPr/>
          <a:lstStyle>
            <a:lvl1pPr marL="0" indent="0" algn="ctr">
              <a:buFontTx/>
              <a:buNone/>
              <a:defRPr>
                <a:solidFill>
                  <a:srgbClr val="336600"/>
                </a:solidFill>
              </a:defRPr>
            </a:lvl1pPr>
          </a:lstStyle>
          <a:p>
            <a:pPr lvl="0"/>
            <a:r>
              <a:rPr lang="fr-FR" noProof="0"/>
              <a:t>Modifier le style des sous-titres du masque</a:t>
            </a:r>
            <a:endParaRPr lang="fr-FR" noProof="0" dirty="0"/>
          </a:p>
        </p:txBody>
      </p:sp>
      <p:pic>
        <p:nvPicPr>
          <p:cNvPr id="11" name="Imag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134729" y="1023578"/>
            <a:ext cx="5785643" cy="1697264"/>
          </a:xfrm>
          <a:prstGeom prst="rect">
            <a:avLst/>
          </a:prstGeom>
        </p:spPr>
      </p:pic>
      <p:sp>
        <p:nvSpPr>
          <p:cNvPr id="12" name="Espace réservé du texte 5"/>
          <p:cNvSpPr>
            <a:spLocks noGrp="1"/>
          </p:cNvSpPr>
          <p:nvPr>
            <p:ph type="body" sz="quarter" idx="10" hasCustomPrompt="1"/>
          </p:nvPr>
        </p:nvSpPr>
        <p:spPr>
          <a:xfrm>
            <a:off x="1" y="2643758"/>
            <a:ext cx="9144000" cy="863600"/>
          </a:xfrm>
        </p:spPr>
        <p:txBody>
          <a:bodyPr anchor="ctr"/>
          <a:lstStyle>
            <a:lvl1pPr marL="0" indent="0" algn="ctr">
              <a:buFont typeface="Arial" pitchFamily="34" charset="0"/>
              <a:buNone/>
              <a:defRPr sz="3600" b="1">
                <a:effectLst>
                  <a:outerShdw blurRad="38100" dist="38100" dir="2700000" algn="tl">
                    <a:srgbClr val="000000">
                      <a:alpha val="43137"/>
                    </a:srgbClr>
                  </a:outerShdw>
                </a:effectLst>
              </a:defRPr>
            </a:lvl1pPr>
          </a:lstStyle>
          <a:p>
            <a:pPr lvl="0"/>
            <a:r>
              <a:rPr lang="fr-FR" dirty="0"/>
              <a:t>Modifiez le styles du titre 1</a:t>
            </a:r>
          </a:p>
        </p:txBody>
      </p:sp>
      <p:sp>
        <p:nvSpPr>
          <p:cNvPr id="7" name="Espace réservé du texte 4"/>
          <p:cNvSpPr>
            <a:spLocks noGrp="1"/>
          </p:cNvSpPr>
          <p:nvPr>
            <p:ph type="body" sz="quarter" idx="11" hasCustomPrompt="1"/>
          </p:nvPr>
        </p:nvSpPr>
        <p:spPr>
          <a:xfrm>
            <a:off x="0" y="51470"/>
            <a:ext cx="1835696" cy="576010"/>
          </a:xfrm>
        </p:spPr>
        <p:txBody>
          <a:bodyPr anchor="ctr"/>
          <a:lstStyle>
            <a:lvl1pPr marL="0" indent="0" algn="l">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stStyle>
          <a:p>
            <a:pPr lvl="0"/>
            <a:r>
              <a:rPr lang="fr-FR" dirty="0"/>
              <a:t>Thème</a:t>
            </a:r>
          </a:p>
        </p:txBody>
      </p:sp>
    </p:spTree>
    <p:extLst>
      <p:ext uri="{BB962C8B-B14F-4D97-AF65-F5344CB8AC3E}">
        <p14:creationId xmlns:p14="http://schemas.microsoft.com/office/powerpoint/2010/main" val="1976267791"/>
      </p:ext>
    </p:extLst>
  </p:cSld>
  <p:clrMapOvr>
    <a:masterClrMapping/>
  </p:clrMapOvr>
  <p:transition advClick="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036496" cy="627480"/>
          </a:xfrm>
          <a:noFill/>
        </p:spPr>
        <p:txBody>
          <a:bodyPr/>
          <a:lstStyle>
            <a:lvl1pPr>
              <a:defRPr sz="3200">
                <a:solidFill>
                  <a:schemeClr val="tx1"/>
                </a:solidFill>
              </a:defRPr>
            </a:lvl1pPr>
          </a:lstStyle>
          <a:p>
            <a:r>
              <a:rPr lang="fr-FR"/>
              <a:t>Modifiez le style du titre</a:t>
            </a:r>
            <a:endParaRPr lang="fr-FR" dirty="0"/>
          </a:p>
        </p:txBody>
      </p:sp>
      <p:sp>
        <p:nvSpPr>
          <p:cNvPr id="3" name="Espace réservé du contenu 2"/>
          <p:cNvSpPr>
            <a:spLocks noGrp="1"/>
          </p:cNvSpPr>
          <p:nvPr>
            <p:ph idx="1" hasCustomPrompt="1"/>
          </p:nvPr>
        </p:nvSpPr>
        <p:spPr>
          <a:xfrm>
            <a:off x="457200" y="627480"/>
            <a:ext cx="8229600" cy="4104510"/>
          </a:xfrm>
        </p:spPr>
        <p:txBody>
          <a:bodyPr/>
          <a:lstStyle>
            <a:lvl1pPr marL="457200" indent="-457200">
              <a:buFontTx/>
              <a:buBlip>
                <a:blip r:embed="rId2"/>
              </a:buBlip>
              <a:defRPr>
                <a:effectLst>
                  <a:outerShdw blurRad="38100" dist="38100" dir="2700000" algn="tl">
                    <a:srgbClr val="000000">
                      <a:alpha val="43137"/>
                    </a:srgbClr>
                  </a:outerShdw>
                </a:effectLst>
              </a:defRPr>
            </a:lvl1pPr>
            <a:lvl2pPr marL="800100" indent="-342900">
              <a:buFontTx/>
              <a:buBlip>
                <a:blip r:embed="rId3"/>
              </a:buBlip>
              <a:defRPr>
                <a:solidFill>
                  <a:schemeClr val="tx1"/>
                </a:solidFill>
              </a:defRPr>
            </a:lvl2pPr>
            <a:lvl3pPr marL="1200150" indent="-285750">
              <a:buFontTx/>
              <a:buBlip>
                <a:blip r:embed="rId3"/>
              </a:buBlip>
              <a:defRPr>
                <a:solidFill>
                  <a:schemeClr val="tx1"/>
                </a:solidFill>
              </a:defRPr>
            </a:lvl3pPr>
            <a:lvl4pPr marL="1600200" indent="-228600">
              <a:buFontTx/>
              <a:buBlip>
                <a:blip r:embed="rId3"/>
              </a:buBlip>
              <a:defRPr>
                <a:solidFill>
                  <a:schemeClr val="tx1"/>
                </a:solidFill>
              </a:defRPr>
            </a:lvl4pPr>
            <a:lvl5pPr marL="2057400" indent="-228600">
              <a:buFontTx/>
              <a:buBlip>
                <a:blip r:embed="rId3"/>
              </a:buBlip>
              <a:defRPr>
                <a:solidFill>
                  <a:schemeClr val="tx1"/>
                </a:solidFill>
              </a:defRPr>
            </a:lvl5pPr>
          </a:lstStyle>
          <a:p>
            <a:pPr lvl="0"/>
            <a:r>
              <a:rPr lang="fr-FR" dirty="0"/>
              <a:t> Modifiez les styles du texte du masque</a:t>
            </a:r>
          </a:p>
          <a:p>
            <a:pPr lvl="1"/>
            <a:r>
              <a:rPr lang="fr-FR" dirty="0"/>
              <a:t>Deuxième niveau</a:t>
            </a:r>
          </a:p>
          <a:p>
            <a:pPr lvl="2"/>
            <a:r>
              <a:rPr lang="fr-FR" dirty="0"/>
              <a:t>Troisième niveau</a:t>
            </a:r>
          </a:p>
          <a:p>
            <a:pPr lvl="3"/>
            <a:r>
              <a:rPr lang="fr-FR" dirty="0"/>
              <a:t>Quatrième niveau</a:t>
            </a:r>
          </a:p>
        </p:txBody>
      </p:sp>
      <p:sp>
        <p:nvSpPr>
          <p:cNvPr id="5" name="Espace réservé du texte 4"/>
          <p:cNvSpPr>
            <a:spLocks noGrp="1"/>
          </p:cNvSpPr>
          <p:nvPr>
            <p:ph type="body" sz="quarter" idx="10" hasCustomPrompt="1"/>
          </p:nvPr>
        </p:nvSpPr>
        <p:spPr>
          <a:xfrm>
            <a:off x="0" y="51470"/>
            <a:ext cx="1835696" cy="576010"/>
          </a:xfrm>
        </p:spPr>
        <p:txBody>
          <a:bodyPr anchor="ctr"/>
          <a:lstStyle>
            <a:lvl1pPr marL="0" indent="0" algn="l">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stStyle>
          <a:p>
            <a:pPr lvl="0"/>
            <a:r>
              <a:rPr lang="fr-FR" dirty="0"/>
              <a:t>Thème</a:t>
            </a:r>
          </a:p>
        </p:txBody>
      </p:sp>
    </p:spTree>
    <p:extLst>
      <p:ext uri="{BB962C8B-B14F-4D97-AF65-F5344CB8AC3E}">
        <p14:creationId xmlns:p14="http://schemas.microsoft.com/office/powerpoint/2010/main" val="2319441382"/>
      </p:ext>
    </p:extLst>
  </p:cSld>
  <p:clrMapOvr>
    <a:masterClrMapping/>
  </p:clrMapOvr>
  <p:transition advClick="0">
    <p:fad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tif"/><Relationship Id="rId5" Type="http://schemas.openxmlformats.org/officeDocument/2006/relationships/image" Target="../media/image1.tif"/><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036496" cy="627534"/>
          </a:xfrm>
          <a:prstGeom prst="rect">
            <a:avLst/>
          </a:prstGeom>
          <a:noFill/>
          <a:ln w="9525">
            <a:noFill/>
            <a:miter lim="800000"/>
            <a:headEnd/>
            <a:tailEnd/>
          </a:ln>
          <a:effectLst/>
          <a:extLst/>
        </p:spPr>
        <p:txBody>
          <a:bodyPr vert="horz" wrap="square" lIns="91440" tIns="45720" rIns="91440" bIns="45720" numCol="1" anchor="ctr" anchorCtr="0" compatLnSpc="1">
            <a:prstTxWarp prst="textNoShape">
              <a:avLst/>
            </a:prstTxWarp>
          </a:bodyPr>
          <a:lstStyle/>
          <a:p>
            <a:pPr lvl="0"/>
            <a:r>
              <a:rPr lang="fr-FR" dirty="0"/>
              <a:t>Cliquez pour modifier le style du titre</a:t>
            </a:r>
          </a:p>
        </p:txBody>
      </p:sp>
      <p:sp>
        <p:nvSpPr>
          <p:cNvPr id="1027" name="Rectangle 3"/>
          <p:cNvSpPr>
            <a:spLocks noGrp="1" noChangeArrowheads="1"/>
          </p:cNvSpPr>
          <p:nvPr>
            <p:ph type="body" idx="1"/>
          </p:nvPr>
        </p:nvSpPr>
        <p:spPr bwMode="auto">
          <a:xfrm>
            <a:off x="457200" y="627534"/>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lvl="0" indent="-457200">
              <a:buFontTx/>
              <a:buBlip>
                <a:blip r:embed="rId5"/>
              </a:buBlip>
            </a:pPr>
            <a:r>
              <a:rPr lang="fr-FR" dirty="0"/>
              <a:t>Cliquez pour modifier les styles du texte du masque</a:t>
            </a:r>
          </a:p>
          <a:p>
            <a:pPr lvl="1">
              <a:buFontTx/>
              <a:buBlip>
                <a:blip r:embed="rId6"/>
              </a:buBlip>
            </a:pPr>
            <a:r>
              <a:rPr lang="fr-FR" dirty="0"/>
              <a:t>Deuxième niveau</a:t>
            </a:r>
          </a:p>
          <a:p>
            <a:pPr lvl="2">
              <a:buFontTx/>
              <a:buBlip>
                <a:blip r:embed="rId6"/>
              </a:buBlip>
            </a:pPr>
            <a:r>
              <a:rPr lang="fr-FR" dirty="0"/>
              <a:t>Troisième niveau</a:t>
            </a:r>
          </a:p>
          <a:p>
            <a:pPr lvl="3">
              <a:buFontTx/>
              <a:buBlip>
                <a:blip r:embed="rId6"/>
              </a:buBlip>
            </a:pPr>
            <a:r>
              <a:rPr lang="fr-FR" dirty="0"/>
              <a:t>Quatrième niveau</a:t>
            </a:r>
          </a:p>
        </p:txBody>
      </p:sp>
      <p:pic>
        <p:nvPicPr>
          <p:cNvPr id="1029" name="Picture 7" descr="logo FFCA couleu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1113" y="4516022"/>
            <a:ext cx="580339" cy="575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0" name="Rectangle 8"/>
          <p:cNvSpPr>
            <a:spLocks noChangeArrowheads="1"/>
          </p:cNvSpPr>
          <p:nvPr/>
        </p:nvSpPr>
        <p:spPr bwMode="auto">
          <a:xfrm>
            <a:off x="5791200" y="4876006"/>
            <a:ext cx="3352800" cy="215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fr-FR" sz="1200" i="1" dirty="0">
                <a:solidFill>
                  <a:srgbClr val="006600"/>
                </a:solidFill>
              </a:rPr>
              <a:t>Journée </a:t>
            </a:r>
            <a:r>
              <a:rPr lang="fr-FR" sz="1050" i="1" dirty="0">
                <a:solidFill>
                  <a:srgbClr val="006600"/>
                </a:solidFill>
              </a:rPr>
              <a:t>Formation</a:t>
            </a:r>
            <a:r>
              <a:rPr lang="fr-FR" sz="1200" i="1" dirty="0">
                <a:solidFill>
                  <a:srgbClr val="006600"/>
                </a:solidFill>
              </a:rPr>
              <a:t> Obligatoire - Diapo N° </a:t>
            </a:r>
            <a:fld id="{AA7BB780-3DA7-46C5-8F96-775DDAC8DFF0}" type="slidenum">
              <a:rPr lang="fr-FR" sz="1200" i="1">
                <a:solidFill>
                  <a:srgbClr val="006600"/>
                </a:solidFill>
              </a:rPr>
              <a:pPr/>
              <a:t>‹N°›</a:t>
            </a:fld>
            <a:endParaRPr lang="fr-FR" sz="1200" i="1" dirty="0">
              <a:solidFill>
                <a:srgbClr val="006600"/>
              </a:solidFill>
            </a:endParaRPr>
          </a:p>
        </p:txBody>
      </p:sp>
      <p:sp>
        <p:nvSpPr>
          <p:cNvPr id="1031" name="Rectangle 9"/>
          <p:cNvSpPr>
            <a:spLocks noChangeArrowheads="1"/>
          </p:cNvSpPr>
          <p:nvPr/>
        </p:nvSpPr>
        <p:spPr bwMode="auto">
          <a:xfrm>
            <a:off x="3364045" y="4864931"/>
            <a:ext cx="1512941" cy="215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fr-FR" sz="1050" i="1" dirty="0">
                <a:solidFill>
                  <a:srgbClr val="006600"/>
                </a:solidFill>
              </a:rPr>
              <a:t>© FFCA janvier</a:t>
            </a:r>
            <a:r>
              <a:rPr lang="fr-FR" sz="1050" i="1" baseline="0" dirty="0">
                <a:solidFill>
                  <a:srgbClr val="006600"/>
                </a:solidFill>
              </a:rPr>
              <a:t> 2017</a:t>
            </a:r>
            <a:endParaRPr lang="fr-FR" sz="1050" i="1" dirty="0">
              <a:solidFill>
                <a:srgbClr val="006600"/>
              </a:solidFill>
            </a:endParaRPr>
          </a:p>
        </p:txBody>
      </p:sp>
      <p:pic>
        <p:nvPicPr>
          <p:cNvPr id="1032" name="Picture 10" descr="logo_fnc"/>
          <p:cNvPicPr>
            <a:picLocks noChangeAspect="1" noChangeArrowheads="1"/>
          </p:cNvPicPr>
          <p:nvPr/>
        </p:nvPicPr>
        <p:blipFill>
          <a:blip r:embed="rId8" cstate="screen">
            <a:lum bright="-18000" contrast="42000"/>
            <a:extLst>
              <a:ext uri="{28A0092B-C50C-407E-A947-70E740481C1C}">
                <a14:useLocalDpi xmlns:a14="http://schemas.microsoft.com/office/drawing/2010/main"/>
              </a:ext>
            </a:extLst>
          </a:blip>
          <a:srcRect/>
          <a:stretch>
            <a:fillRect/>
          </a:stretch>
        </p:blipFill>
        <p:spPr bwMode="auto">
          <a:xfrm>
            <a:off x="834392" y="4637760"/>
            <a:ext cx="1615440" cy="454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userDrawn="1"/>
        </p:nvSpPr>
        <p:spPr bwMode="auto">
          <a:xfrm>
            <a:off x="0" y="47056"/>
            <a:ext cx="2267744" cy="555526"/>
          </a:xfrm>
          <a:prstGeom prst="rect">
            <a:avLst/>
          </a:prstGeom>
          <a:solidFill>
            <a:srgbClr val="006600"/>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a:ln>
                <a:noFill/>
              </a:ln>
              <a:solidFill>
                <a:schemeClr val="tx1"/>
              </a:solidFill>
              <a:effectLst/>
              <a:latin typeface="Arial" charset="0"/>
            </a:endParaRPr>
          </a:p>
        </p:txBody>
      </p:sp>
      <p:sp>
        <p:nvSpPr>
          <p:cNvPr id="4" name="Secteurs 3"/>
          <p:cNvSpPr/>
          <p:nvPr userDrawn="1"/>
        </p:nvSpPr>
        <p:spPr bwMode="auto">
          <a:xfrm>
            <a:off x="1979712" y="47056"/>
            <a:ext cx="549020" cy="555526"/>
          </a:xfrm>
          <a:prstGeom prst="pie">
            <a:avLst>
              <a:gd name="adj1" fmla="val 16195889"/>
              <a:gd name="adj2" fmla="val 5400000"/>
            </a:avLst>
          </a:prstGeom>
          <a:solidFill>
            <a:srgbClr val="006600"/>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cxnSp>
        <p:nvCxnSpPr>
          <p:cNvPr id="8" name="Connecteur droit 7"/>
          <p:cNvCxnSpPr/>
          <p:nvPr/>
        </p:nvCxnSpPr>
        <p:spPr bwMode="auto">
          <a:xfrm>
            <a:off x="251520" y="627534"/>
            <a:ext cx="8640960" cy="0"/>
          </a:xfrm>
          <a:prstGeom prst="line">
            <a:avLst/>
          </a:prstGeom>
          <a:solidFill>
            <a:schemeClr val="accent1"/>
          </a:solidFill>
          <a:ln w="19050" cap="flat" cmpd="sng" algn="ctr">
            <a:solidFill>
              <a:srgbClr val="CC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cteur droit 13"/>
          <p:cNvCxnSpPr/>
          <p:nvPr/>
        </p:nvCxnSpPr>
        <p:spPr bwMode="auto">
          <a:xfrm>
            <a:off x="251520" y="627534"/>
            <a:ext cx="0" cy="3816424"/>
          </a:xfrm>
          <a:prstGeom prst="line">
            <a:avLst/>
          </a:prstGeom>
          <a:solidFill>
            <a:schemeClr val="accent1"/>
          </a:solidFill>
          <a:ln w="19050" cap="flat" cmpd="sng" algn="ctr">
            <a:solidFill>
              <a:srgbClr val="CC99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879" r:id="rId1"/>
    <p:sldLayoutId id="2147483883" r:id="rId2"/>
    <p:sldLayoutId id="2147483877" r:id="rId3"/>
  </p:sldLayoutIdLst>
  <p:transition advClick="0">
    <p:fade/>
  </p:transition>
  <p:txStyles>
    <p:titleStyle>
      <a:lvl1pPr algn="r" rtl="0" eaLnBrk="1" fontAlgn="base" hangingPunct="1">
        <a:spcBef>
          <a:spcPct val="0"/>
        </a:spcBef>
        <a:spcAft>
          <a:spcPct val="0"/>
        </a:spcAft>
        <a:defRPr sz="3200" b="0" baseline="0">
          <a:solidFill>
            <a:schemeClr val="tx1"/>
          </a:solidFill>
          <a:effectLst/>
          <a:latin typeface="Trebuchet MS" pitchFamily="34" charset="0"/>
          <a:ea typeface="+mj-ea"/>
          <a:cs typeface="Miriam Fixed" pitchFamily="49" charset="-79"/>
        </a:defRPr>
      </a:lvl1pPr>
      <a:lvl2pPr algn="ctr" rtl="0" eaLnBrk="1" fontAlgn="base" hangingPunct="1">
        <a:spcBef>
          <a:spcPct val="0"/>
        </a:spcBef>
        <a:spcAft>
          <a:spcPct val="0"/>
        </a:spcAft>
        <a:defRPr sz="4400" b="1">
          <a:solidFill>
            <a:schemeClr val="bg1"/>
          </a:solidFill>
          <a:latin typeface="Arial" charset="0"/>
        </a:defRPr>
      </a:lvl2pPr>
      <a:lvl3pPr algn="ctr" rtl="0" eaLnBrk="1" fontAlgn="base" hangingPunct="1">
        <a:spcBef>
          <a:spcPct val="0"/>
        </a:spcBef>
        <a:spcAft>
          <a:spcPct val="0"/>
        </a:spcAft>
        <a:defRPr sz="4400" b="1">
          <a:solidFill>
            <a:schemeClr val="bg1"/>
          </a:solidFill>
          <a:latin typeface="Arial" charset="0"/>
        </a:defRPr>
      </a:lvl3pPr>
      <a:lvl4pPr algn="ctr" rtl="0" eaLnBrk="1" fontAlgn="base" hangingPunct="1">
        <a:spcBef>
          <a:spcPct val="0"/>
        </a:spcBef>
        <a:spcAft>
          <a:spcPct val="0"/>
        </a:spcAft>
        <a:defRPr sz="4400" b="1">
          <a:solidFill>
            <a:schemeClr val="bg1"/>
          </a:solidFill>
          <a:latin typeface="Arial" charset="0"/>
        </a:defRPr>
      </a:lvl4pPr>
      <a:lvl5pPr algn="ctr" rtl="0" eaLnBrk="1" fontAlgn="base" hangingPunct="1">
        <a:spcBef>
          <a:spcPct val="0"/>
        </a:spcBef>
        <a:spcAft>
          <a:spcPct val="0"/>
        </a:spcAft>
        <a:defRPr sz="4400" b="1">
          <a:solidFill>
            <a:schemeClr val="bg1"/>
          </a:solidFill>
          <a:latin typeface="Arial" charset="0"/>
        </a:defRPr>
      </a:lvl5pPr>
      <a:lvl6pPr marL="457200" algn="ctr" rtl="0" eaLnBrk="1" fontAlgn="base" hangingPunct="1">
        <a:spcBef>
          <a:spcPct val="0"/>
        </a:spcBef>
        <a:spcAft>
          <a:spcPct val="0"/>
        </a:spcAft>
        <a:defRPr sz="4400" b="1">
          <a:solidFill>
            <a:schemeClr val="bg1"/>
          </a:solidFill>
          <a:latin typeface="Arial" charset="0"/>
        </a:defRPr>
      </a:lvl6pPr>
      <a:lvl7pPr marL="914400" algn="ctr" rtl="0" eaLnBrk="1" fontAlgn="base" hangingPunct="1">
        <a:spcBef>
          <a:spcPct val="0"/>
        </a:spcBef>
        <a:spcAft>
          <a:spcPct val="0"/>
        </a:spcAft>
        <a:defRPr sz="4400" b="1">
          <a:solidFill>
            <a:schemeClr val="bg1"/>
          </a:solidFill>
          <a:latin typeface="Arial" charset="0"/>
        </a:defRPr>
      </a:lvl7pPr>
      <a:lvl8pPr marL="1371600" algn="ctr" rtl="0" eaLnBrk="1" fontAlgn="base" hangingPunct="1">
        <a:spcBef>
          <a:spcPct val="0"/>
        </a:spcBef>
        <a:spcAft>
          <a:spcPct val="0"/>
        </a:spcAft>
        <a:defRPr sz="4400" b="1">
          <a:solidFill>
            <a:schemeClr val="bg1"/>
          </a:solidFill>
          <a:latin typeface="Arial" charset="0"/>
        </a:defRPr>
      </a:lvl8pPr>
      <a:lvl9pPr marL="1828800" algn="ctr" rtl="0" eaLnBrk="1" fontAlgn="base" hangingPunct="1">
        <a:spcBef>
          <a:spcPct val="0"/>
        </a:spcBef>
        <a:spcAft>
          <a:spcPct val="0"/>
        </a:spcAft>
        <a:defRPr sz="4400" b="1">
          <a:solidFill>
            <a:schemeClr val="bg1"/>
          </a:solidFill>
          <a:latin typeface="Arial" charset="0"/>
        </a:defRPr>
      </a:lvl9pPr>
    </p:titleStyle>
    <p:bodyStyle>
      <a:lvl1pPr marL="342900" indent="-342900" algn="l" rtl="0" eaLnBrk="1" fontAlgn="base" hangingPunct="1">
        <a:spcBef>
          <a:spcPct val="20000"/>
        </a:spcBef>
        <a:spcAft>
          <a:spcPct val="0"/>
        </a:spcAft>
        <a:buBlip>
          <a:blip r:embed="rId9"/>
        </a:buBlip>
        <a:defRPr lang="fr-FR" sz="2800" dirty="0" smtClean="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14.tiff"/><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28.jpe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14.tiff"/><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tif"/><Relationship Id="rId5" Type="http://schemas.openxmlformats.org/officeDocument/2006/relationships/image" Target="../media/image1.tif"/><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32.png"/><Relationship Id="rId4" Type="http://schemas.openxmlformats.org/officeDocument/2006/relationships/image" Target="../media/image2.tif"/></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2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35.png"/><Relationship Id="rId4" Type="http://schemas.openxmlformats.org/officeDocument/2006/relationships/image" Target="../media/image2.tif"/></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2.tif"/><Relationship Id="rId4" Type="http://schemas.openxmlformats.org/officeDocument/2006/relationships/image" Target="../media/image1.tif"/></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4.tiff"/><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tif"/><Relationship Id="rId5" Type="http://schemas.openxmlformats.org/officeDocument/2006/relationships/image" Target="../media/image39.png"/><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14.tiff"/><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tif"/><Relationship Id="rId5" Type="http://schemas.openxmlformats.org/officeDocument/2006/relationships/image" Target="../media/image1.tif"/><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4.tiff"/><Relationship Id="rId5" Type="http://schemas.openxmlformats.org/officeDocument/2006/relationships/image" Target="../media/image4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14.tiff"/></Relationships>
</file>

<file path=ppt/slides/_rels/slide3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hyperlink" Target="http://www.ffca.ne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14.tiff"/><Relationship Id="rId5" Type="http://schemas.openxmlformats.org/officeDocument/2006/relationships/image" Target="../media/image51.jpeg"/><Relationship Id="rId4" Type="http://schemas.openxmlformats.org/officeDocument/2006/relationships/image" Target="../media/image50.jpeg"/></Relationships>
</file>

<file path=ppt/slides/_rels/slide34.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52.tiff"/><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5.tiff"/><Relationship Id="rId7" Type="http://schemas.openxmlformats.org/officeDocument/2006/relationships/image" Target="../media/image52.tiff"/><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2.tif"/><Relationship Id="rId4" Type="http://schemas.openxmlformats.org/officeDocument/2006/relationships/image" Target="../media/image1.tif"/><Relationship Id="rId9"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2.tiff"/><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tif"/><Relationship Id="rId5" Type="http://schemas.openxmlformats.org/officeDocument/2006/relationships/image" Target="../media/image1.tif"/><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5.png"/><Relationship Id="rId7" Type="http://schemas.openxmlformats.org/officeDocument/2006/relationships/image" Target="../media/image63.tiff"/><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62.tiff"/><Relationship Id="rId5" Type="http://schemas.openxmlformats.org/officeDocument/2006/relationships/image" Target="../media/image61.tiff"/><Relationship Id="rId4" Type="http://schemas.openxmlformats.org/officeDocument/2006/relationships/image" Target="../media/image54.png"/><Relationship Id="rId9" Type="http://schemas.openxmlformats.org/officeDocument/2006/relationships/image" Target="../media/image52.tiff"/></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52.tiff"/></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52.tiff"/><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6.jpeg"/><Relationship Id="rId7" Type="http://schemas.openxmlformats.org/officeDocument/2006/relationships/image" Target="../media/image52.tiff"/><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66.png"/><Relationship Id="rId4" Type="http://schemas.openxmlformats.org/officeDocument/2006/relationships/image" Target="../media/image65.jpeg"/></Relationships>
</file>

<file path=ppt/slides/_rels/slide44.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52.tiff"/></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52.tiff"/><Relationship Id="rId5" Type="http://schemas.openxmlformats.org/officeDocument/2006/relationships/image" Target="../media/image1.tif"/><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70.png"/><Relationship Id="rId7"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52.tiff"/><Relationship Id="rId4" Type="http://schemas.openxmlformats.org/officeDocument/2006/relationships/image" Target="../media/image71.jpeg"/><Relationship Id="rId9" Type="http://schemas.openxmlformats.org/officeDocument/2006/relationships/image" Target="../media/image75.png"/></Relationships>
</file>

<file path=ppt/slides/_rels/slide4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52.tiff"/></Relationships>
</file>

<file path=ppt/slides/_rels/slide48.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52.tiff"/></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eg"/><Relationship Id="rId11" Type="http://schemas.openxmlformats.org/officeDocument/2006/relationships/image" Target="../media/image15.png"/><Relationship Id="rId5" Type="http://schemas.openxmlformats.org/officeDocument/2006/relationships/image" Target="../media/image2.tif"/><Relationship Id="rId10" Type="http://schemas.openxmlformats.org/officeDocument/2006/relationships/image" Target="../media/image14.tiff"/><Relationship Id="rId4" Type="http://schemas.openxmlformats.org/officeDocument/2006/relationships/image" Target="../media/image1.tif"/><Relationship Id="rId9"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83.png"/><Relationship Id="rId5" Type="http://schemas.openxmlformats.org/officeDocument/2006/relationships/image" Target="../media/image2.tif"/><Relationship Id="rId4" Type="http://schemas.openxmlformats.org/officeDocument/2006/relationships/image" Target="../media/image1.ti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avi"/><Relationship Id="rId1" Type="http://schemas.microsoft.com/office/2007/relationships/media" Target="../media/media2.avi"/><Relationship Id="rId6" Type="http://schemas.openxmlformats.org/officeDocument/2006/relationships/image" Target="../media/image84.png"/><Relationship Id="rId5" Type="http://schemas.openxmlformats.org/officeDocument/2006/relationships/image" Target="../media/image52.tiff"/><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3.xml"/><Relationship Id="rId6" Type="http://schemas.openxmlformats.org/officeDocument/2006/relationships/image" Target="../media/image52.tiff"/><Relationship Id="rId5" Type="http://schemas.openxmlformats.org/officeDocument/2006/relationships/image" Target="../media/image87.pn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52.tiff"/><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52.tiff"/><Relationship Id="rId7"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 Id="rId9"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52.tiff"/><Relationship Id="rId5" Type="http://schemas.openxmlformats.org/officeDocument/2006/relationships/image" Target="../media/image99.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1.tif"/><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52.tiff"/><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2.tif"/><Relationship Id="rId9" Type="http://schemas.openxmlformats.org/officeDocument/2006/relationships/image" Target="../media/image103.png"/><Relationship Id="rId14" Type="http://schemas.openxmlformats.org/officeDocument/2006/relationships/image" Target="../media/image108.png"/></Relationships>
</file>

<file path=ppt/slides/_rels/slide5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tif"/><Relationship Id="rId7" Type="http://schemas.openxmlformats.org/officeDocument/2006/relationships/image" Target="../media/image110.pn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109.png"/><Relationship Id="rId5" Type="http://schemas.openxmlformats.org/officeDocument/2006/relationships/image" Target="../media/image52.tiff"/><Relationship Id="rId4" Type="http://schemas.openxmlformats.org/officeDocument/2006/relationships/image" Target="../media/image2.tif"/><Relationship Id="rId9" Type="http://schemas.openxmlformats.org/officeDocument/2006/relationships/image" Target="../media/image112.png"/></Relationships>
</file>

<file path=ppt/slides/_rels/slide58.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58.xml"/><Relationship Id="rId1" Type="http://schemas.openxmlformats.org/officeDocument/2006/relationships/slideLayout" Target="../slideLayouts/slideLayout3.xml"/><Relationship Id="rId5" Type="http://schemas.openxmlformats.org/officeDocument/2006/relationships/image" Target="../media/image52.tiff"/><Relationship Id="rId4" Type="http://schemas.openxmlformats.org/officeDocument/2006/relationships/image" Target="../media/image2.tif"/></Relationships>
</file>

<file path=ppt/slides/_rels/slide59.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1.tif"/><Relationship Id="rId7" Type="http://schemas.openxmlformats.org/officeDocument/2006/relationships/image" Target="../media/image115.png"/><Relationship Id="rId2" Type="http://schemas.openxmlformats.org/officeDocument/2006/relationships/notesSlide" Target="../notesSlides/notesSlide59.xml"/><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tif"/></Relationships>
</file>

<file path=ppt/slides/_rels/slide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3.xml"/><Relationship Id="rId5" Type="http://schemas.openxmlformats.org/officeDocument/2006/relationships/image" Target="../media/image52.tiff"/><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21.png"/><Relationship Id="rId11" Type="http://schemas.openxmlformats.org/officeDocument/2006/relationships/image" Target="../media/image52.tiff"/><Relationship Id="rId5" Type="http://schemas.openxmlformats.org/officeDocument/2006/relationships/image" Target="../media/image120.png"/><Relationship Id="rId10" Type="http://schemas.openxmlformats.org/officeDocument/2006/relationships/image" Target="../media/image125.jpeg"/><Relationship Id="rId4" Type="http://schemas.openxmlformats.org/officeDocument/2006/relationships/image" Target="../media/image119.tif"/><Relationship Id="rId9" Type="http://schemas.openxmlformats.org/officeDocument/2006/relationships/image" Target="../media/image124.jpeg"/></Relationships>
</file>

<file path=ppt/slides/_rels/slide6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52.tiff"/><Relationship Id="rId4" Type="http://schemas.openxmlformats.org/officeDocument/2006/relationships/image" Target="../media/image2.tif"/></Relationships>
</file>

<file path=ppt/slides/_rels/slide63.xml.rels><?xml version="1.0" encoding="UTF-8" standalone="yes"?>
<Relationships xmlns="http://schemas.openxmlformats.org/package/2006/relationships"><Relationship Id="rId3" Type="http://schemas.openxmlformats.org/officeDocument/2006/relationships/image" Target="../media/image52.tif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4.png"/><Relationship Id="rId3" Type="http://schemas.openxmlformats.org/officeDocument/2006/relationships/image" Target="../media/image126.jpeg"/><Relationship Id="rId7" Type="http://schemas.openxmlformats.org/officeDocument/2006/relationships/image" Target="../media/image129.jpeg"/><Relationship Id="rId12" Type="http://schemas.openxmlformats.org/officeDocument/2006/relationships/image" Target="../media/image133.jpe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74.png"/><Relationship Id="rId5" Type="http://schemas.openxmlformats.org/officeDocument/2006/relationships/image" Target="../media/image128.jpeg"/><Relationship Id="rId10" Type="http://schemas.openxmlformats.org/officeDocument/2006/relationships/image" Target="../media/image132.jpeg"/><Relationship Id="rId4" Type="http://schemas.openxmlformats.org/officeDocument/2006/relationships/image" Target="../media/image127.jpeg"/><Relationship Id="rId9" Type="http://schemas.openxmlformats.org/officeDocument/2006/relationships/image" Target="../media/image131.png"/><Relationship Id="rId14" Type="http://schemas.openxmlformats.org/officeDocument/2006/relationships/image" Target="../media/image52.tiff"/></Relationships>
</file>

<file path=ppt/slides/_rels/slide6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52.tiff"/><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jpeg"/><Relationship Id="rId10" Type="http://schemas.openxmlformats.org/officeDocument/2006/relationships/image" Target="../media/image142.jpeg"/><Relationship Id="rId4" Type="http://schemas.openxmlformats.org/officeDocument/2006/relationships/image" Target="../media/image136.png"/><Relationship Id="rId9" Type="http://schemas.openxmlformats.org/officeDocument/2006/relationships/image" Target="../media/image141.png"/></Relationships>
</file>

<file path=ppt/slides/_rels/slide66.xml.rels><?xml version="1.0" encoding="UTF-8" standalone="yes"?>
<Relationships xmlns="http://schemas.openxmlformats.org/package/2006/relationships"><Relationship Id="rId8" Type="http://schemas.openxmlformats.org/officeDocument/2006/relationships/image" Target="../media/image150.jpeg"/><Relationship Id="rId13" Type="http://schemas.openxmlformats.org/officeDocument/2006/relationships/image" Target="../media/image154.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5.png"/><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image" Target="../media/image148.jpeg"/><Relationship Id="rId11" Type="http://schemas.openxmlformats.org/officeDocument/2006/relationships/image" Target="../media/image153.jpeg"/><Relationship Id="rId5" Type="http://schemas.openxmlformats.org/officeDocument/2006/relationships/image" Target="../media/image147.jpeg"/><Relationship Id="rId10" Type="http://schemas.openxmlformats.org/officeDocument/2006/relationships/image" Target="../media/image152.jpeg"/><Relationship Id="rId4" Type="http://schemas.openxmlformats.org/officeDocument/2006/relationships/image" Target="../media/image146.jpeg"/><Relationship Id="rId9" Type="http://schemas.openxmlformats.org/officeDocument/2006/relationships/image" Target="../media/image151.png"/><Relationship Id="rId14" Type="http://schemas.openxmlformats.org/officeDocument/2006/relationships/image" Target="../media/image52.tiff"/></Relationships>
</file>

<file path=ppt/slides/_rels/slide67.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52.tiff"/><Relationship Id="rId3" Type="http://schemas.openxmlformats.org/officeDocument/2006/relationships/image" Target="../media/image155.jpeg"/><Relationship Id="rId7" Type="http://schemas.openxmlformats.org/officeDocument/2006/relationships/image" Target="../media/image159.png"/><Relationship Id="rId12" Type="http://schemas.openxmlformats.org/officeDocument/2006/relationships/image" Target="../media/image163.tiff"/><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158.png"/><Relationship Id="rId11" Type="http://schemas.openxmlformats.org/officeDocument/2006/relationships/image" Target="../media/image5.png"/><Relationship Id="rId5" Type="http://schemas.openxmlformats.org/officeDocument/2006/relationships/image" Target="../media/image157.png"/><Relationship Id="rId10" Type="http://schemas.openxmlformats.org/officeDocument/2006/relationships/image" Target="../media/image162.png"/><Relationship Id="rId4" Type="http://schemas.openxmlformats.org/officeDocument/2006/relationships/image" Target="../media/image156.png"/><Relationship Id="rId9" Type="http://schemas.openxmlformats.org/officeDocument/2006/relationships/image" Target="../media/image161.png"/><Relationship Id="rId14" Type="http://schemas.openxmlformats.org/officeDocument/2006/relationships/image" Target="../media/image164.png"/></Relationships>
</file>

<file path=ppt/slides/_rels/slide68.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165.tiff"/></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65.tiff"/></Relationships>
</file>

<file path=ppt/slides/_rels/slide7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165.tiff"/></Relationships>
</file>

<file path=ppt/slides/_rels/slide72.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76.xml"/><Relationship Id="rId1" Type="http://schemas.openxmlformats.org/officeDocument/2006/relationships/slideLayout" Target="../slideLayouts/slideLayout3.xml"/><Relationship Id="rId5" Type="http://schemas.openxmlformats.org/officeDocument/2006/relationships/image" Target="../media/image169.jpeg"/><Relationship Id="rId4" Type="http://schemas.openxmlformats.org/officeDocument/2006/relationships/image" Target="../media/image165.tiff"/></Relationships>
</file>

<file path=ppt/slides/_rels/slide7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77.xml"/><Relationship Id="rId1" Type="http://schemas.openxmlformats.org/officeDocument/2006/relationships/slideLayout" Target="../slideLayouts/slideLayout3.xml"/><Relationship Id="rId6" Type="http://schemas.openxmlformats.org/officeDocument/2006/relationships/image" Target="../media/image165.tiff"/><Relationship Id="rId5" Type="http://schemas.openxmlformats.org/officeDocument/2006/relationships/image" Target="../media/image172.png"/><Relationship Id="rId4" Type="http://schemas.openxmlformats.org/officeDocument/2006/relationships/image" Target="../media/image171.png"/></Relationships>
</file>

<file path=ppt/slides/_rels/slide7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65.tiff"/><Relationship Id="rId5" Type="http://schemas.openxmlformats.org/officeDocument/2006/relationships/image" Target="../media/image175.png"/><Relationship Id="rId4" Type="http://schemas.openxmlformats.org/officeDocument/2006/relationships/image" Target="../media/image174.tiff"/></Relationships>
</file>

<file path=ppt/slides/_rels/slide79.xml.rels><?xml version="1.0" encoding="UTF-8" standalone="yes"?>
<Relationships xmlns="http://schemas.openxmlformats.org/package/2006/relationships"><Relationship Id="rId8" Type="http://schemas.openxmlformats.org/officeDocument/2006/relationships/image" Target="../media/image165.tiff"/><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notesSlide" Target="../notesSlides/notesSlide79.xml"/><Relationship Id="rId1" Type="http://schemas.openxmlformats.org/officeDocument/2006/relationships/slideLayout" Target="../slideLayouts/slideLayout3.xml"/><Relationship Id="rId6" Type="http://schemas.openxmlformats.org/officeDocument/2006/relationships/image" Target="../media/image179.png"/><Relationship Id="rId5" Type="http://schemas.openxmlformats.org/officeDocument/2006/relationships/image" Target="../media/image178.png"/><Relationship Id="rId10" Type="http://schemas.openxmlformats.org/officeDocument/2006/relationships/image" Target="../media/image2.tif"/><Relationship Id="rId4" Type="http://schemas.openxmlformats.org/officeDocument/2006/relationships/image" Target="../media/image177.jpeg"/><Relationship Id="rId9" Type="http://schemas.openxmlformats.org/officeDocument/2006/relationships/image" Target="../media/image1.tif"/></Relationships>
</file>

<file path=ppt/slides/_rels/slide8.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181.tif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81.xml"/><Relationship Id="rId1" Type="http://schemas.openxmlformats.org/officeDocument/2006/relationships/slideLayout" Target="../slideLayouts/slideLayout3.xml"/><Relationship Id="rId4" Type="http://schemas.openxmlformats.org/officeDocument/2006/relationships/image" Target="../media/image181.tiff"/></Relationships>
</file>

<file path=ppt/slides/_rels/slide82.xml.rels><?xml version="1.0" encoding="UTF-8" standalone="yes"?>
<Relationships xmlns="http://schemas.openxmlformats.org/package/2006/relationships"><Relationship Id="rId8" Type="http://schemas.openxmlformats.org/officeDocument/2006/relationships/image" Target="../media/image181.tiff"/><Relationship Id="rId3" Type="http://schemas.openxmlformats.org/officeDocument/2006/relationships/notesSlide" Target="../notesSlides/notesSlide82.xml"/><Relationship Id="rId7" Type="http://schemas.openxmlformats.org/officeDocument/2006/relationships/image" Target="../media/image2.tif"/><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tif"/><Relationship Id="rId5" Type="http://schemas.openxmlformats.org/officeDocument/2006/relationships/image" Target="../media/image183.png"/><Relationship Id="rId4" Type="http://schemas.openxmlformats.org/officeDocument/2006/relationships/oleObject" Target="../embeddings/oleObject1.bin"/></Relationships>
</file>

<file path=ppt/slides/_rels/slide8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181.tiff"/></Relationships>
</file>

<file path=ppt/slides/_rels/slide8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4.xml"/><Relationship Id="rId1" Type="http://schemas.openxmlformats.org/officeDocument/2006/relationships/slideLayout" Target="../slideLayouts/slideLayout3.xml"/><Relationship Id="rId6" Type="http://schemas.openxmlformats.org/officeDocument/2006/relationships/image" Target="../media/image181.tiff"/><Relationship Id="rId5" Type="http://schemas.openxmlformats.org/officeDocument/2006/relationships/image" Target="../media/image187.tif"/><Relationship Id="rId4" Type="http://schemas.openxmlformats.org/officeDocument/2006/relationships/image" Target="../media/image186.tiff"/></Relationships>
</file>

<file path=ppt/slides/_rels/slide85.xml.rels><?xml version="1.0" encoding="UTF-8" standalone="yes"?>
<Relationships xmlns="http://schemas.openxmlformats.org/package/2006/relationships"><Relationship Id="rId8" Type="http://schemas.openxmlformats.org/officeDocument/2006/relationships/image" Target="../media/image192.png"/><Relationship Id="rId3" Type="http://schemas.openxmlformats.org/officeDocument/2006/relationships/notesSlide" Target="../notesSlides/notesSlide85.xml"/><Relationship Id="rId7" Type="http://schemas.openxmlformats.org/officeDocument/2006/relationships/image" Target="../media/image191.png"/><Relationship Id="rId12" Type="http://schemas.openxmlformats.org/officeDocument/2006/relationships/image" Target="../media/image181.tiff"/><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190.jpeg"/><Relationship Id="rId11" Type="http://schemas.openxmlformats.org/officeDocument/2006/relationships/image" Target="../media/image193.jpeg"/><Relationship Id="rId5" Type="http://schemas.openxmlformats.org/officeDocument/2006/relationships/image" Target="../media/image189.jpeg"/><Relationship Id="rId10" Type="http://schemas.openxmlformats.org/officeDocument/2006/relationships/image" Target="../media/image188.png"/><Relationship Id="rId4" Type="http://schemas.openxmlformats.org/officeDocument/2006/relationships/image" Target="../media/image5.png"/><Relationship Id="rId9" Type="http://schemas.openxmlformats.org/officeDocument/2006/relationships/oleObject" Target="../embeddings/oleObject2.bin"/></Relationships>
</file>

<file path=ppt/slides/_rels/slide8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181.tiff"/></Relationships>
</file>

<file path=ppt/slides/_rels/slide87.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image" Target="../media/image181.tiff"/></Relationships>
</file>

<file path=ppt/slides/_rels/slide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97.png"/><Relationship Id="rId7" Type="http://schemas.openxmlformats.org/officeDocument/2006/relationships/image" Target="../media/image8.png"/><Relationship Id="rId2" Type="http://schemas.openxmlformats.org/officeDocument/2006/relationships/image" Target="../media/image196.png"/><Relationship Id="rId1" Type="http://schemas.openxmlformats.org/officeDocument/2006/relationships/slideLayout" Target="../slideLayouts/slideLayout3.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201.tiff"/></Relationships>
</file>

<file path=ppt/slides/_rels/slide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www.ffca.net/" TargetMode="External"/><Relationship Id="rId1" Type="http://schemas.openxmlformats.org/officeDocument/2006/relationships/slideLayout" Target="../slideLayouts/slideLayout3.xml"/><Relationship Id="rId4" Type="http://schemas.openxmlformats.org/officeDocument/2006/relationships/image" Target="../media/image202.png"/></Relationships>
</file>

<file path=ppt/slides/_rels/slide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3.png"/><Relationship Id="rId1" Type="http://schemas.openxmlformats.org/officeDocument/2006/relationships/slideLayout" Target="../slideLayouts/slideLayout3.xml"/><Relationship Id="rId5" Type="http://schemas.openxmlformats.org/officeDocument/2006/relationships/image" Target="../media/image2.tif"/><Relationship Id="rId4" Type="http://schemas.openxmlformats.org/officeDocument/2006/relationships/image" Target="../media/image1.tif"/></Relationships>
</file>

<file path=ppt/slides/_rels/slide94.xml.rels><?xml version="1.0" encoding="UTF-8" standalone="yes"?>
<Relationships xmlns="http://schemas.openxmlformats.org/package/2006/relationships"><Relationship Id="rId8" Type="http://schemas.openxmlformats.org/officeDocument/2006/relationships/image" Target="../media/image208.jpeg"/><Relationship Id="rId13" Type="http://schemas.openxmlformats.org/officeDocument/2006/relationships/image" Target="../media/image213.jpeg"/><Relationship Id="rId3" Type="http://schemas.openxmlformats.org/officeDocument/2006/relationships/image" Target="../media/image1.tif"/><Relationship Id="rId7" Type="http://schemas.openxmlformats.org/officeDocument/2006/relationships/image" Target="../media/image207.jpeg"/><Relationship Id="rId12" Type="http://schemas.openxmlformats.org/officeDocument/2006/relationships/image" Target="../media/image212.jpeg"/><Relationship Id="rId2" Type="http://schemas.openxmlformats.org/officeDocument/2006/relationships/image" Target="../media/image204.tiff"/><Relationship Id="rId16"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206.jpeg"/><Relationship Id="rId11" Type="http://schemas.openxmlformats.org/officeDocument/2006/relationships/image" Target="../media/image211.jpeg"/><Relationship Id="rId5" Type="http://schemas.openxmlformats.org/officeDocument/2006/relationships/image" Target="../media/image205.jpeg"/><Relationship Id="rId15" Type="http://schemas.openxmlformats.org/officeDocument/2006/relationships/image" Target="../media/image215.jpeg"/><Relationship Id="rId10" Type="http://schemas.openxmlformats.org/officeDocument/2006/relationships/image" Target="../media/image210.jpeg"/><Relationship Id="rId4" Type="http://schemas.openxmlformats.org/officeDocument/2006/relationships/image" Target="../media/image2.tif"/><Relationship Id="rId9" Type="http://schemas.openxmlformats.org/officeDocument/2006/relationships/image" Target="../media/image209.jpeg"/><Relationship Id="rId14" Type="http://schemas.openxmlformats.org/officeDocument/2006/relationships/image" Target="../media/image214.jpeg"/></Relationships>
</file>

<file path=ppt/slides/_rels/slide95.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image" Target="../media/image216.tiff"/><Relationship Id="rId1" Type="http://schemas.openxmlformats.org/officeDocument/2006/relationships/slideLayout" Target="../slideLayouts/slideLayout3.xml"/><Relationship Id="rId6" Type="http://schemas.openxmlformats.org/officeDocument/2006/relationships/image" Target="../media/image217.jpeg"/><Relationship Id="rId5" Type="http://schemas.openxmlformats.org/officeDocument/2006/relationships/image" Target="../media/image8.png"/><Relationship Id="rId4" Type="http://schemas.openxmlformats.org/officeDocument/2006/relationships/image" Target="../media/image2.tif"/></Relationships>
</file>

<file path=ppt/slides/_rels/slide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dirty="0"/>
              <a:t>Journée de Formation Obligatoire</a:t>
            </a:r>
            <a:br>
              <a:rPr lang="fr-FR" dirty="0"/>
            </a:br>
            <a:r>
              <a:rPr lang="fr-FR" dirty="0"/>
              <a:t>Arrêté du 16 juillet 2012</a:t>
            </a:r>
          </a:p>
        </p:txBody>
      </p:sp>
      <p:sp>
        <p:nvSpPr>
          <p:cNvPr id="3" name="Espace réservé du texte 2"/>
          <p:cNvSpPr>
            <a:spLocks noGrp="1"/>
          </p:cNvSpPr>
          <p:nvPr>
            <p:ph type="body" sz="quarter" idx="10"/>
          </p:nvPr>
        </p:nvSpPr>
        <p:spPr/>
        <p:txBody>
          <a:bodyPr/>
          <a:lstStyle/>
          <a:p>
            <a:r>
              <a:rPr lang="fr-FR" dirty="0"/>
              <a:t>La Chasse à l’Arc</a:t>
            </a:r>
          </a:p>
        </p:txBody>
      </p:sp>
      <p:sp>
        <p:nvSpPr>
          <p:cNvPr id="4" name="Rectangle 3"/>
          <p:cNvSpPr/>
          <p:nvPr/>
        </p:nvSpPr>
        <p:spPr bwMode="auto">
          <a:xfrm>
            <a:off x="179512" y="1131590"/>
            <a:ext cx="144016" cy="3346986"/>
          </a:xfrm>
          <a:prstGeom prst="rect">
            <a:avLst/>
          </a:prstGeom>
          <a:ln>
            <a:headEnd type="none" w="med" len="med"/>
            <a:tailEnd type="none" w="med" len="med"/>
          </a:ln>
          <a:extLst/>
        </p:spPr>
        <p:style>
          <a:lnRef idx="2">
            <a:schemeClr val="accent3"/>
          </a:lnRef>
          <a:fillRef idx="1">
            <a:schemeClr val="lt1"/>
          </a:fillRef>
          <a:effectRef idx="0">
            <a:schemeClr val="accent3"/>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71012286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fr-FR"/>
              <a:t>Choisir l’arc, c’est…</a:t>
            </a:r>
          </a:p>
        </p:txBody>
      </p:sp>
      <p:sp>
        <p:nvSpPr>
          <p:cNvPr id="22531" name="Rectangle 3"/>
          <p:cNvSpPr>
            <a:spLocks noGrp="1" noChangeArrowheads="1"/>
          </p:cNvSpPr>
          <p:nvPr>
            <p:ph idx="1"/>
          </p:nvPr>
        </p:nvSpPr>
        <p:spPr/>
        <p:txBody>
          <a:bodyPr>
            <a:normAutofit/>
          </a:bodyPr>
          <a:lstStyle/>
          <a:p>
            <a:pPr eaLnBrk="1" hangingPunct="1">
              <a:lnSpc>
                <a:spcPct val="150000"/>
              </a:lnSpc>
            </a:pPr>
            <a:r>
              <a:rPr lang="fr-FR" sz="2400" dirty="0"/>
              <a:t>Pratiquer un nouveau mode de chasse :</a:t>
            </a:r>
          </a:p>
          <a:p>
            <a:pPr lvl="1" eaLnBrk="1" hangingPunct="1">
              <a:lnSpc>
                <a:spcPct val="150000"/>
              </a:lnSpc>
            </a:pPr>
            <a:r>
              <a:rPr lang="fr-FR" dirty="0"/>
              <a:t>Nouvelle technique, nouvelle pratique, nouvelle culture…</a:t>
            </a:r>
          </a:p>
          <a:p>
            <a:pPr lvl="2" eaLnBrk="1" hangingPunct="1">
              <a:lnSpc>
                <a:spcPct val="150000"/>
              </a:lnSpc>
            </a:pPr>
            <a:r>
              <a:rPr lang="fr-FR" dirty="0"/>
              <a:t>Avec l’arc, la bredouille est acceptable, le tableau exceptionnel </a:t>
            </a:r>
          </a:p>
          <a:p>
            <a:pPr lvl="2" eaLnBrk="1" hangingPunct="1">
              <a:lnSpc>
                <a:spcPct val="150000"/>
              </a:lnSpc>
            </a:pPr>
            <a:r>
              <a:rPr lang="fr-FR" dirty="0"/>
              <a:t>Il s’inscrit néanmoins pleinement dans les règles cynégétiques d’aujourd’hui</a:t>
            </a:r>
          </a:p>
          <a:p>
            <a:pPr lvl="2" eaLnBrk="1" hangingPunct="1">
              <a:lnSpc>
                <a:spcPct val="150000"/>
              </a:lnSpc>
            </a:pPr>
            <a:r>
              <a:rPr lang="fr-FR" dirty="0"/>
              <a:t>Périodes de chasse, règles de gestion de la faune sauvage, police de la chasse…</a:t>
            </a:r>
          </a:p>
        </p:txBody>
      </p:sp>
      <p:sp>
        <p:nvSpPr>
          <p:cNvPr id="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9757028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fr-FR" dirty="0"/>
              <a:t>Gibiers chassables à l’arc</a:t>
            </a:r>
          </a:p>
        </p:txBody>
      </p:sp>
      <p:pic>
        <p:nvPicPr>
          <p:cNvPr id="23556" name="Picture 6" descr="Cer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7619" y="2158609"/>
            <a:ext cx="1845009" cy="129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Lapi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7905" y="1006082"/>
            <a:ext cx="1585913" cy="111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mouflo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490726">
            <a:off x="2268538" y="2239571"/>
            <a:ext cx="1509712" cy="113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descr="Ragondi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051054" y="3598072"/>
            <a:ext cx="2016125" cy="104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Lievre"/>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53359">
            <a:off x="395289" y="2572944"/>
            <a:ext cx="1408112" cy="113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Faisa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555875" y="1006079"/>
            <a:ext cx="1576388" cy="103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descr="chevreuil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89026">
            <a:off x="250825" y="1006081"/>
            <a:ext cx="1716088" cy="140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3" descr="chamois"/>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283079" y="3490915"/>
            <a:ext cx="2073275" cy="119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14" descr="Renard"/>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rot="508761">
            <a:off x="6515106" y="2518172"/>
            <a:ext cx="2016125" cy="1046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5" descr="Sanglie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rot="855745">
            <a:off x="6875468" y="1114428"/>
            <a:ext cx="1944687" cy="1188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Text Box 16"/>
          <p:cNvSpPr txBox="1">
            <a:spLocks noChangeArrowheads="1"/>
          </p:cNvSpPr>
          <p:nvPr/>
        </p:nvSpPr>
        <p:spPr bwMode="auto">
          <a:xfrm>
            <a:off x="6324600" y="3706420"/>
            <a:ext cx="28194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1600" dirty="0">
                <a:latin typeface="Trebuchet MS" pitchFamily="34" charset="0"/>
              </a:rPr>
              <a:t>Chassables et  </a:t>
            </a:r>
            <a:r>
              <a:rPr lang="fr-FR" sz="1600" dirty="0" err="1">
                <a:latin typeface="Trebuchet MS" pitchFamily="34" charset="0"/>
              </a:rPr>
              <a:t>régulables</a:t>
            </a:r>
            <a:r>
              <a:rPr lang="fr-FR" sz="1600" dirty="0">
                <a:latin typeface="Trebuchet MS" pitchFamily="34" charset="0"/>
              </a:rPr>
              <a:t> :</a:t>
            </a:r>
          </a:p>
          <a:p>
            <a:pPr eaLnBrk="1" hangingPunct="1">
              <a:spcBef>
                <a:spcPct val="50000"/>
              </a:spcBef>
            </a:pPr>
            <a:r>
              <a:rPr lang="fr-FR" sz="1600" dirty="0">
                <a:latin typeface="Trebuchet MS" pitchFamily="34" charset="0"/>
              </a:rPr>
              <a:t>possibilité de pratiquer toute l’année…</a:t>
            </a:r>
          </a:p>
        </p:txBody>
      </p:sp>
      <p:sp>
        <p:nvSpPr>
          <p:cNvPr id="1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20" name="Image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06075398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fr-FR" dirty="0"/>
              <a:t>Techniques de chasse</a:t>
            </a:r>
          </a:p>
        </p:txBody>
      </p:sp>
      <p:sp>
        <p:nvSpPr>
          <p:cNvPr id="3" name="Espace réservé du contenu 2"/>
          <p:cNvSpPr>
            <a:spLocks noGrp="1"/>
          </p:cNvSpPr>
          <p:nvPr>
            <p:ph idx="1"/>
          </p:nvPr>
        </p:nvSpPr>
        <p:spPr>
          <a:xfrm>
            <a:off x="457200" y="843504"/>
            <a:ext cx="8229600" cy="3600454"/>
          </a:xfrm>
        </p:spPr>
        <p:txBody>
          <a:bodyPr/>
          <a:lstStyle/>
          <a:p>
            <a:r>
              <a:rPr lang="fr-FR" sz="2000" dirty="0"/>
              <a:t>Toutes les techniques de chasse à tir sont adaptables à l’arc :</a:t>
            </a:r>
            <a:endParaRPr lang="fr-FR" sz="2400" dirty="0"/>
          </a:p>
          <a:p>
            <a:pPr lvl="1"/>
            <a:r>
              <a:rPr lang="fr-FR" sz="1800" dirty="0"/>
              <a:t>Billebaude, chien d’arrêt</a:t>
            </a:r>
          </a:p>
          <a:p>
            <a:pPr lvl="1"/>
            <a:r>
              <a:rPr lang="fr-FR" sz="1800" dirty="0"/>
              <a:t>Affût, approche</a:t>
            </a:r>
          </a:p>
          <a:p>
            <a:pPr lvl="1"/>
            <a:r>
              <a:rPr lang="fr-FR" sz="1800" dirty="0"/>
              <a:t>Poussée silencieuse et battue</a:t>
            </a:r>
          </a:p>
          <a:p>
            <a:pPr lvl="1"/>
            <a:endParaRPr lang="fr-FR" sz="1800" dirty="0"/>
          </a:p>
          <a:p>
            <a:r>
              <a:rPr lang="fr-FR" sz="2000" dirty="0"/>
              <a:t>Des contraintes à prendre en compte :</a:t>
            </a:r>
          </a:p>
          <a:p>
            <a:pPr lvl="1"/>
            <a:r>
              <a:rPr lang="fr-FR" sz="1800" dirty="0"/>
              <a:t>La faible portée utile de l’arme</a:t>
            </a:r>
          </a:p>
          <a:p>
            <a:pPr lvl="1"/>
            <a:r>
              <a:rPr lang="fr-FR" sz="1800" dirty="0"/>
              <a:t>La faible vitesse de la flèche</a:t>
            </a:r>
          </a:p>
          <a:p>
            <a:pPr lvl="1"/>
            <a:r>
              <a:rPr lang="fr-FR" sz="1800" dirty="0"/>
              <a:t>Tirer près sur gibier arrêté, ou très près sur gibier se déplaçant lentement</a:t>
            </a:r>
          </a:p>
        </p:txBody>
      </p:sp>
      <p:sp>
        <p:nvSpPr>
          <p:cNvPr id="6"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93923659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fr-FR"/>
              <a:t>Grand Gibier</a:t>
            </a:r>
          </a:p>
        </p:txBody>
      </p:sp>
      <p:sp>
        <p:nvSpPr>
          <p:cNvPr id="4" name="Espace réservé du contenu 3"/>
          <p:cNvSpPr>
            <a:spLocks noGrp="1"/>
          </p:cNvSpPr>
          <p:nvPr>
            <p:ph idx="1"/>
          </p:nvPr>
        </p:nvSpPr>
        <p:spPr>
          <a:xfrm>
            <a:off x="457200" y="555526"/>
            <a:ext cx="8579296" cy="3394472"/>
          </a:xfrm>
        </p:spPr>
        <p:txBody>
          <a:bodyPr/>
          <a:lstStyle/>
          <a:p>
            <a:pPr>
              <a:lnSpc>
                <a:spcPct val="120000"/>
              </a:lnSpc>
            </a:pPr>
            <a:r>
              <a:rPr lang="fr-FR" sz="2000" dirty="0"/>
              <a:t>Affût</a:t>
            </a:r>
          </a:p>
          <a:p>
            <a:pPr lvl="1">
              <a:lnSpc>
                <a:spcPct val="120000"/>
              </a:lnSpc>
            </a:pPr>
            <a:r>
              <a:rPr lang="fr-FR" sz="1600" dirty="0"/>
              <a:t>Le plus efficace</a:t>
            </a:r>
          </a:p>
          <a:p>
            <a:pPr lvl="2">
              <a:lnSpc>
                <a:spcPct val="120000"/>
              </a:lnSpc>
            </a:pPr>
            <a:r>
              <a:rPr lang="fr-FR" sz="1400" dirty="0"/>
              <a:t>Perché : contraintes de sécurité</a:t>
            </a:r>
          </a:p>
          <a:p>
            <a:pPr lvl="2">
              <a:lnSpc>
                <a:spcPct val="120000"/>
              </a:lnSpc>
            </a:pPr>
            <a:r>
              <a:rPr lang="fr-FR" sz="1400" dirty="0"/>
              <a:t>Au sol : difficultés dues au vent</a:t>
            </a:r>
          </a:p>
          <a:p>
            <a:pPr>
              <a:lnSpc>
                <a:spcPct val="120000"/>
              </a:lnSpc>
            </a:pPr>
            <a:r>
              <a:rPr lang="fr-FR" sz="2000" dirty="0"/>
              <a:t>Approche</a:t>
            </a:r>
          </a:p>
          <a:p>
            <a:pPr lvl="1">
              <a:lnSpc>
                <a:spcPct val="120000"/>
              </a:lnSpc>
            </a:pPr>
            <a:r>
              <a:rPr lang="fr-FR" sz="1600" dirty="0"/>
              <a:t>Le plus difficile mais aussi le plus exaltant</a:t>
            </a:r>
          </a:p>
          <a:p>
            <a:pPr>
              <a:lnSpc>
                <a:spcPct val="120000"/>
              </a:lnSpc>
            </a:pPr>
            <a:r>
              <a:rPr lang="fr-FR" sz="2000" dirty="0"/>
              <a:t>Battue / Poussée</a:t>
            </a:r>
          </a:p>
          <a:p>
            <a:pPr lvl="1">
              <a:lnSpc>
                <a:spcPct val="120000"/>
              </a:lnSpc>
            </a:pPr>
            <a:r>
              <a:rPr lang="fr-FR" sz="1600" dirty="0"/>
              <a:t>Le plus accessible mais qui présente le plus de contraintes</a:t>
            </a:r>
          </a:p>
          <a:p>
            <a:pPr lvl="2">
              <a:lnSpc>
                <a:spcPct val="120000"/>
              </a:lnSpc>
            </a:pPr>
            <a:r>
              <a:rPr lang="fr-FR" sz="1400" dirty="0"/>
              <a:t>Des postes souvent mal adaptés aux archers ; il faut bien expliquer les exigences de l’arc</a:t>
            </a:r>
          </a:p>
          <a:p>
            <a:pPr lvl="2">
              <a:lnSpc>
                <a:spcPct val="120000"/>
              </a:lnSpc>
            </a:pPr>
            <a:r>
              <a:rPr lang="fr-FR" sz="1400" dirty="0"/>
              <a:t>Du gibier stressé qui passe pas forcément très loin mais bien souvent trop vite</a:t>
            </a:r>
          </a:p>
          <a:p>
            <a:pPr lvl="1">
              <a:lnSpc>
                <a:spcPct val="120000"/>
              </a:lnSpc>
            </a:pPr>
            <a:r>
              <a:rPr lang="fr-FR" sz="1600" dirty="0"/>
              <a:t>Un type de chasse paradoxalement très exigeant et q</a:t>
            </a:r>
            <a:r>
              <a:rPr lang="fr-FR" sz="1400" dirty="0"/>
              <a:t>ui demande une grande maîtrise de soi.</a:t>
            </a:r>
          </a:p>
          <a:p>
            <a:endParaRPr lang="fr-FR" dirty="0"/>
          </a:p>
        </p:txBody>
      </p:sp>
      <p:pic>
        <p:nvPicPr>
          <p:cNvPr id="2" name="Imag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8086" y="719506"/>
            <a:ext cx="1620181" cy="2356300"/>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45336" y="1867857"/>
            <a:ext cx="2090652" cy="1567989"/>
          </a:xfrm>
          <a:prstGeom prst="rect">
            <a:avLst/>
          </a:prstGeom>
        </p:spPr>
      </p:pic>
      <p:pic>
        <p:nvPicPr>
          <p:cNvPr id="4100" name="Picture 4" descr="L__AUBRY16.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732240" y="689544"/>
            <a:ext cx="2160240" cy="1178313"/>
          </a:xfrm>
          <a:prstGeom prst="rect">
            <a:avLst/>
          </a:prstGeom>
          <a:noFill/>
          <a:extLst>
            <a:ext uri="{909E8E84-426E-40DD-AFC4-6F175D3DCCD1}">
              <a14:hiddenFill xmlns:a14="http://schemas.microsoft.com/office/drawing/2010/main">
                <a:solidFill>
                  <a:srgbClr val="FFFFFF"/>
                </a:solidFill>
              </a14:hiddenFill>
            </a:ext>
          </a:extLst>
        </p:spPr>
      </p:pic>
      <p:sp>
        <p:nvSpPr>
          <p:cNvPr id="8"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04109929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86000" y="1059582"/>
            <a:ext cx="2066176" cy="2913520"/>
          </a:xfrm>
          <a:prstGeom prst="rect">
            <a:avLst/>
          </a:prstGeom>
        </p:spPr>
      </p:pic>
      <p:pic>
        <p:nvPicPr>
          <p:cNvPr id="4" name="Imag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23528" y="2931789"/>
            <a:ext cx="6120680" cy="1561893"/>
          </a:xfrm>
          <a:prstGeom prst="rect">
            <a:avLst/>
          </a:prstGeom>
        </p:spPr>
      </p:pic>
      <p:sp>
        <p:nvSpPr>
          <p:cNvPr id="38914" name="Rectangle 2"/>
          <p:cNvSpPr>
            <a:spLocks noGrp="1" noChangeArrowheads="1"/>
          </p:cNvSpPr>
          <p:nvPr>
            <p:ph type="title"/>
          </p:nvPr>
        </p:nvSpPr>
        <p:spPr/>
        <p:txBody>
          <a:bodyPr>
            <a:normAutofit/>
          </a:bodyPr>
          <a:lstStyle/>
          <a:p>
            <a:pPr eaLnBrk="1" hangingPunct="1"/>
            <a:r>
              <a:rPr lang="fr-FR" dirty="0"/>
              <a:t>Petit Gibier</a:t>
            </a:r>
          </a:p>
        </p:txBody>
      </p:sp>
      <p:sp>
        <p:nvSpPr>
          <p:cNvPr id="2" name="Espace réservé du contenu 1"/>
          <p:cNvSpPr>
            <a:spLocks noGrp="1"/>
          </p:cNvSpPr>
          <p:nvPr>
            <p:ph idx="1"/>
          </p:nvPr>
        </p:nvSpPr>
        <p:spPr/>
        <p:txBody>
          <a:bodyPr/>
          <a:lstStyle/>
          <a:p>
            <a:r>
              <a:rPr lang="fr-FR" sz="2400" dirty="0"/>
              <a:t>Modes de chasse particulièrement recommandés :</a:t>
            </a:r>
          </a:p>
        </p:txBody>
      </p:sp>
      <p:sp>
        <p:nvSpPr>
          <p:cNvPr id="8" name="Rectangle 3"/>
          <p:cNvSpPr txBox="1">
            <a:spLocks noChangeArrowheads="1"/>
          </p:cNvSpPr>
          <p:nvPr/>
        </p:nvSpPr>
        <p:spPr bwMode="auto">
          <a:xfrm>
            <a:off x="-108520" y="1239603"/>
            <a:ext cx="6772103" cy="2736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eaLnBrk="1" hangingPunct="1">
              <a:spcBef>
                <a:spcPct val="20000"/>
              </a:spcBef>
              <a:buFontTx/>
              <a:buBlip>
                <a:blip r:embed="rId5"/>
              </a:buBlip>
              <a:defRPr lang="fr-FR" sz="2400">
                <a:solidFill>
                  <a:srgbClr val="800000"/>
                </a:solidFill>
                <a:effectLst>
                  <a:outerShdw blurRad="38100" dist="38100" dir="2700000" algn="tl">
                    <a:srgbClr val="000000">
                      <a:alpha val="43137"/>
                    </a:srgbClr>
                  </a:outerShdw>
                </a:effectLst>
                <a:latin typeface="Trebuchet MS" pitchFamily="34" charset="0"/>
              </a:defRPr>
            </a:lvl1pPr>
            <a:lvl2pPr marL="800100" indent="-342900" eaLnBrk="1" hangingPunct="1">
              <a:spcBef>
                <a:spcPct val="20000"/>
              </a:spcBef>
              <a:buFontTx/>
              <a:buBlip>
                <a:blip r:embed="rId6"/>
              </a:buBlip>
              <a:defRPr lang="fr-FR" sz="2000" i="1">
                <a:latin typeface="Trebuchet MS" pitchFamily="34" charset="0"/>
              </a:defRPr>
            </a:lvl2pPr>
            <a:lvl3pPr marL="1200150" indent="-285750" eaLnBrk="1" hangingPunct="1">
              <a:spcBef>
                <a:spcPct val="20000"/>
              </a:spcBef>
              <a:buFontTx/>
              <a:buBlip>
                <a:blip r:embed="rId6"/>
              </a:buBlip>
              <a:defRPr lang="fr-FR" i="1">
                <a:latin typeface="Trebuchet MS" pitchFamily="34" charset="0"/>
              </a:defRPr>
            </a:lvl3pPr>
            <a:lvl4pPr marL="1600200" indent="-228600" eaLnBrk="1" hangingPunct="1">
              <a:spcBef>
                <a:spcPct val="20000"/>
              </a:spcBef>
              <a:buFontTx/>
              <a:buBlip>
                <a:blip r:embed="rId6"/>
              </a:buBlip>
              <a:defRPr lang="fr-FR" sz="1600" i="1">
                <a:latin typeface="Trebuchet MS" pitchFamily="34" charset="0"/>
              </a:defRPr>
            </a:lvl4pPr>
            <a:lvl5pPr marL="2057400" indent="-228600" eaLnBrk="1" hangingPunct="1">
              <a:spcBef>
                <a:spcPct val="20000"/>
              </a:spcBef>
              <a:buFontTx/>
              <a:buBlip>
                <a:blip r:embed="rId6"/>
              </a:buBlip>
              <a:defRPr sz="2000">
                <a:latin typeface="Trebuchet MS" pitchFamily="34" charset="0"/>
              </a:defRPr>
            </a:lvl5pPr>
            <a:lvl6pPr marL="2514600" indent="-228600" fontAlgn="base">
              <a:spcBef>
                <a:spcPct val="20000"/>
              </a:spcBef>
              <a:spcAft>
                <a:spcPct val="0"/>
              </a:spcAft>
              <a:buChar char="»"/>
              <a:defRPr sz="2000">
                <a:solidFill>
                  <a:srgbClr val="006600"/>
                </a:solidFill>
                <a:latin typeface="+mn-lt"/>
              </a:defRPr>
            </a:lvl6pPr>
            <a:lvl7pPr marL="2971800" indent="-228600" fontAlgn="base">
              <a:spcBef>
                <a:spcPct val="20000"/>
              </a:spcBef>
              <a:spcAft>
                <a:spcPct val="0"/>
              </a:spcAft>
              <a:buChar char="»"/>
              <a:defRPr sz="2000">
                <a:solidFill>
                  <a:srgbClr val="006600"/>
                </a:solidFill>
                <a:latin typeface="+mn-lt"/>
              </a:defRPr>
            </a:lvl7pPr>
            <a:lvl8pPr marL="3429000" indent="-228600" fontAlgn="base">
              <a:spcBef>
                <a:spcPct val="20000"/>
              </a:spcBef>
              <a:spcAft>
                <a:spcPct val="0"/>
              </a:spcAft>
              <a:buChar char="»"/>
              <a:defRPr sz="2000">
                <a:solidFill>
                  <a:srgbClr val="006600"/>
                </a:solidFill>
                <a:latin typeface="+mn-lt"/>
              </a:defRPr>
            </a:lvl8pPr>
            <a:lvl9pPr marL="3886200" indent="-228600" fontAlgn="base">
              <a:spcBef>
                <a:spcPct val="20000"/>
              </a:spcBef>
              <a:spcAft>
                <a:spcPct val="0"/>
              </a:spcAft>
              <a:buChar char="»"/>
              <a:defRPr sz="2000">
                <a:solidFill>
                  <a:srgbClr val="006600"/>
                </a:solidFill>
                <a:latin typeface="+mn-lt"/>
              </a:defRPr>
            </a:lvl9pPr>
          </a:lstStyle>
          <a:p>
            <a:pPr lvl="1"/>
            <a:r>
              <a:rPr lang="fr-FR" sz="1800" dirty="0"/>
              <a:t>Billebaude : tir opportuniste « à la rencontre »</a:t>
            </a:r>
          </a:p>
          <a:p>
            <a:pPr lvl="1"/>
            <a:r>
              <a:rPr lang="fr-FR" sz="1800" dirty="0"/>
              <a:t>Oiseaux au chien d’arrêt</a:t>
            </a:r>
          </a:p>
          <a:p>
            <a:pPr lvl="1"/>
            <a:r>
              <a:rPr lang="fr-FR" sz="1800" dirty="0"/>
              <a:t>Lièvres aux chiens courants</a:t>
            </a:r>
          </a:p>
          <a:p>
            <a:pPr lvl="1"/>
            <a:r>
              <a:rPr lang="fr-FR" sz="1800" dirty="0"/>
              <a:t>Lièvres au chaudron</a:t>
            </a:r>
          </a:p>
          <a:p>
            <a:pPr lvl="1"/>
            <a:r>
              <a:rPr lang="fr-FR" sz="1800" dirty="0"/>
              <a:t>Lapins au furet</a:t>
            </a:r>
          </a:p>
          <a:p>
            <a:endParaRPr lang="fr-FR" sz="2000" dirty="0"/>
          </a:p>
        </p:txBody>
      </p:sp>
      <p:pic>
        <p:nvPicPr>
          <p:cNvPr id="3" name="Image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60332" y="2355727"/>
            <a:ext cx="1401744" cy="2571583"/>
          </a:xfrm>
          <a:prstGeom prst="rect">
            <a:avLst/>
          </a:prstGeom>
        </p:spPr>
      </p:pic>
      <p:sp>
        <p:nvSpPr>
          <p:cNvPr id="9"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0" name="Imag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4097186181"/>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a:xfrm>
            <a:off x="251520" y="3724721"/>
            <a:ext cx="8640959" cy="1007269"/>
          </a:xfrm>
        </p:spPr>
        <p:txBody>
          <a:bodyPr/>
          <a:lstStyle/>
          <a:p>
            <a:r>
              <a:rPr lang="fr-FR" sz="2000" dirty="0"/>
              <a:t>« Gibier » : un animal sauvage et libre</a:t>
            </a:r>
            <a:br>
              <a:rPr lang="fr-FR" sz="2000" dirty="0"/>
            </a:br>
            <a:r>
              <a:rPr lang="fr-FR" sz="2000" dirty="0"/>
              <a:t>« Tirer efficacement » : tirer pour tuer et non tenter un tir aléatoire</a:t>
            </a:r>
          </a:p>
        </p:txBody>
      </p:sp>
      <p:sp>
        <p:nvSpPr>
          <p:cNvPr id="3" name="Espace réservé du texte 2"/>
          <p:cNvSpPr>
            <a:spLocks noGrp="1"/>
          </p:cNvSpPr>
          <p:nvPr>
            <p:ph type="body" sz="quarter" idx="10"/>
          </p:nvPr>
        </p:nvSpPr>
        <p:spPr>
          <a:xfrm>
            <a:off x="971600" y="3003798"/>
            <a:ext cx="7200801" cy="863600"/>
          </a:xfrm>
        </p:spPr>
        <p:txBody>
          <a:bodyPr/>
          <a:lstStyle/>
          <a:p>
            <a:r>
              <a:rPr lang="fr-FR" sz="2800" dirty="0"/>
              <a:t>Chasser à l'arc, c’est quêter un gibier et se créer les conditions d'un tir efficace</a:t>
            </a:r>
            <a:br>
              <a:rPr lang="fr-FR" sz="2800" dirty="0"/>
            </a:br>
            <a:endParaRPr lang="fr-FR" sz="2800" dirty="0"/>
          </a:p>
        </p:txBody>
      </p:sp>
      <p:sp>
        <p:nvSpPr>
          <p:cNvPr id="5" name="Titre 4"/>
          <p:cNvSpPr>
            <a:spLocks noGrp="1"/>
          </p:cNvSpPr>
          <p:nvPr>
            <p:ph type="title"/>
          </p:nvPr>
        </p:nvSpPr>
        <p:spPr/>
        <p:txBody>
          <a:bodyPr/>
          <a:lstStyle/>
          <a:p>
            <a:endParaRPr lang="fr-FR" dirty="0"/>
          </a:p>
        </p:txBody>
      </p:sp>
      <p:sp>
        <p:nvSpPr>
          <p:cNvPr id="6"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2442796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us-titre 3"/>
          <p:cNvSpPr>
            <a:spLocks noGrp="1"/>
          </p:cNvSpPr>
          <p:nvPr>
            <p:ph type="subTitle" idx="1"/>
          </p:nvPr>
        </p:nvSpPr>
        <p:spPr/>
        <p:txBody>
          <a:bodyPr/>
          <a:lstStyle/>
          <a:p>
            <a:r>
              <a:rPr lang="fr-FR" dirty="0"/>
              <a:t>Avec un arc, on tire près, très près</a:t>
            </a:r>
          </a:p>
        </p:txBody>
      </p:sp>
      <p:sp>
        <p:nvSpPr>
          <p:cNvPr id="5" name="Espace réservé du texte 4"/>
          <p:cNvSpPr>
            <a:spLocks noGrp="1"/>
          </p:cNvSpPr>
          <p:nvPr>
            <p:ph type="body" sz="quarter" idx="10"/>
          </p:nvPr>
        </p:nvSpPr>
        <p:spPr/>
        <p:txBody>
          <a:bodyPr/>
          <a:lstStyle/>
          <a:p>
            <a:r>
              <a:rPr lang="fr-FR" dirty="0"/>
              <a:t>Le tir de chasse</a:t>
            </a:r>
          </a:p>
        </p:txBody>
      </p:sp>
      <p:sp>
        <p:nvSpPr>
          <p:cNvPr id="27650" name="Rectangle 2"/>
          <p:cNvSpPr>
            <a:spLocks noGrp="1" noChangeArrowheads="1"/>
          </p:cNvSpPr>
          <p:nvPr>
            <p:ph type="title"/>
          </p:nvPr>
        </p:nvSpPr>
        <p:spPr>
          <a:noFill/>
        </p:spPr>
        <p:txBody>
          <a:bodyPr/>
          <a:lstStyle/>
          <a:p>
            <a:pPr eaLnBrk="1" hangingPunct="1"/>
            <a:endParaRPr lang="fr-FR" sz="2000" b="0" i="1" dirty="0"/>
          </a:p>
        </p:txBody>
      </p:sp>
      <p:sp>
        <p:nvSpPr>
          <p:cNvPr id="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59867050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1"/>
          </p:nvPr>
        </p:nvSpPr>
        <p:spPr/>
        <p:txBody>
          <a:bodyPr>
            <a:noAutofit/>
          </a:bodyPr>
          <a:lstStyle/>
          <a:p>
            <a:pPr eaLnBrk="1" hangingPunct="1">
              <a:lnSpc>
                <a:spcPct val="140000"/>
              </a:lnSpc>
            </a:pPr>
            <a:r>
              <a:rPr lang="fr-FR" sz="2000" dirty="0"/>
              <a:t>Et non tirer pour tenter un tir difficile !</a:t>
            </a:r>
          </a:p>
          <a:p>
            <a:pPr lvl="1" eaLnBrk="1" hangingPunct="1">
              <a:lnSpc>
                <a:spcPct val="140000"/>
              </a:lnSpc>
            </a:pPr>
            <a:r>
              <a:rPr lang="fr-FR" sz="1600" dirty="0"/>
              <a:t>C’est la différence entre le tir de compétition où le but est de réussir des tirs difficiles et la chasse où le but est de tuer à coup sûr</a:t>
            </a:r>
          </a:p>
          <a:p>
            <a:pPr lvl="2" eaLnBrk="1" hangingPunct="1">
              <a:lnSpc>
                <a:spcPct val="140000"/>
              </a:lnSpc>
            </a:pPr>
            <a:r>
              <a:rPr lang="fr-FR" sz="1400" dirty="0"/>
              <a:t>Chasser, c’est se créer les conditions d’un tir efficace</a:t>
            </a:r>
          </a:p>
          <a:p>
            <a:pPr lvl="1" eaLnBrk="1" hangingPunct="1">
              <a:lnSpc>
                <a:spcPct val="140000"/>
              </a:lnSpc>
            </a:pPr>
            <a:r>
              <a:rPr lang="fr-FR" sz="1600" dirty="0"/>
              <a:t>Rappel des conditions pour obtenir une mort rapide </a:t>
            </a:r>
          </a:p>
          <a:p>
            <a:pPr lvl="2" eaLnBrk="1" hangingPunct="1">
              <a:lnSpc>
                <a:spcPct val="140000"/>
              </a:lnSpc>
            </a:pPr>
            <a:r>
              <a:rPr lang="fr-FR" sz="1400" dirty="0"/>
              <a:t>Organes vitaux transpercés</a:t>
            </a:r>
          </a:p>
          <a:p>
            <a:pPr lvl="2" eaLnBrk="1" hangingPunct="1">
              <a:lnSpc>
                <a:spcPct val="140000"/>
              </a:lnSpc>
            </a:pPr>
            <a:r>
              <a:rPr lang="fr-FR" sz="1400" dirty="0"/>
              <a:t>Affûtage parfait des lames</a:t>
            </a:r>
          </a:p>
          <a:p>
            <a:pPr lvl="2" eaLnBrk="1" hangingPunct="1">
              <a:lnSpc>
                <a:spcPct val="140000"/>
              </a:lnSpc>
            </a:pPr>
            <a:endParaRPr lang="fr-FR" sz="1400" dirty="0"/>
          </a:p>
          <a:p>
            <a:pPr eaLnBrk="1" hangingPunct="1">
              <a:lnSpc>
                <a:spcPct val="140000"/>
              </a:lnSpc>
            </a:pPr>
            <a:r>
              <a:rPr lang="fr-FR" sz="2000" dirty="0"/>
              <a:t>L’efficacité du tir dépend de l’entraînement</a:t>
            </a:r>
          </a:p>
          <a:p>
            <a:pPr lvl="1" eaLnBrk="1" hangingPunct="1">
              <a:lnSpc>
                <a:spcPct val="140000"/>
              </a:lnSpc>
            </a:pPr>
            <a:r>
              <a:rPr lang="fr-FR" sz="1600" dirty="0"/>
              <a:t>Connaître sa distance de tir efficace et son matériel</a:t>
            </a:r>
            <a:endParaRPr lang="fr-FR" sz="2000" dirty="0"/>
          </a:p>
          <a:p>
            <a:pPr lvl="1" eaLnBrk="1" hangingPunct="1">
              <a:lnSpc>
                <a:spcPct val="140000"/>
              </a:lnSpc>
            </a:pPr>
            <a:endParaRPr lang="fr-FR" sz="1600" dirty="0"/>
          </a:p>
        </p:txBody>
      </p:sp>
      <p:sp>
        <p:nvSpPr>
          <p:cNvPr id="3" name="Titre 2"/>
          <p:cNvSpPr>
            <a:spLocks noGrp="1"/>
          </p:cNvSpPr>
          <p:nvPr>
            <p:ph type="title"/>
          </p:nvPr>
        </p:nvSpPr>
        <p:spPr/>
        <p:txBody>
          <a:bodyPr/>
          <a:lstStyle/>
          <a:p>
            <a:r>
              <a:rPr lang="fr-FR" dirty="0"/>
              <a:t>Tirer pour tuer…</a:t>
            </a:r>
          </a:p>
        </p:txBody>
      </p:sp>
      <p:sp>
        <p:nvSpPr>
          <p:cNvPr id="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354214893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57200" y="627480"/>
            <a:ext cx="8229600" cy="2160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a:lnSpc>
                <a:spcPct val="180000"/>
              </a:lnSpc>
            </a:pPr>
            <a:r>
              <a:rPr lang="fr-FR" sz="2000" dirty="0"/>
              <a:t>Chercher à atteindre la zone la plus riche en vaisseaux sanguins</a:t>
            </a:r>
          </a:p>
        </p:txBody>
      </p:sp>
      <p:sp>
        <p:nvSpPr>
          <p:cNvPr id="29698" name="Rectangle 2"/>
          <p:cNvSpPr>
            <a:spLocks noGrp="1" noChangeArrowheads="1"/>
          </p:cNvSpPr>
          <p:nvPr>
            <p:ph type="title"/>
          </p:nvPr>
        </p:nvSpPr>
        <p:spPr/>
        <p:txBody>
          <a:bodyPr>
            <a:normAutofit/>
          </a:bodyPr>
          <a:lstStyle/>
          <a:p>
            <a:pPr eaLnBrk="1" hangingPunct="1"/>
            <a:r>
              <a:rPr lang="fr-FR" dirty="0"/>
              <a:t>Où viser ?</a:t>
            </a:r>
          </a:p>
        </p:txBody>
      </p:sp>
      <p:sp>
        <p:nvSpPr>
          <p:cNvPr id="3" name="Rectangle 2"/>
          <p:cNvSpPr/>
          <p:nvPr/>
        </p:nvSpPr>
        <p:spPr>
          <a:xfrm>
            <a:off x="107504" y="1887145"/>
            <a:ext cx="5153744" cy="169277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800100" lvl="1" indent="-342900">
              <a:spcBef>
                <a:spcPct val="20000"/>
              </a:spcBef>
              <a:buFontTx/>
              <a:buBlip>
                <a:blip r:embed="rId4"/>
              </a:buBlip>
            </a:pPr>
            <a:r>
              <a:rPr lang="fr-FR" i="1" dirty="0">
                <a:latin typeface="Trebuchet MS" pitchFamily="34" charset="0"/>
              </a:rPr>
              <a:t>Cœur – poumons</a:t>
            </a:r>
          </a:p>
          <a:p>
            <a:pPr marL="800100" lvl="1" indent="-342900">
              <a:spcBef>
                <a:spcPct val="20000"/>
              </a:spcBef>
              <a:buFontTx/>
              <a:buBlip>
                <a:blip r:embed="rId4"/>
              </a:buBlip>
            </a:pPr>
            <a:endParaRPr lang="fr-FR" i="1" dirty="0">
              <a:latin typeface="Trebuchet MS" pitchFamily="34" charset="0"/>
            </a:endParaRPr>
          </a:p>
          <a:p>
            <a:pPr marL="800100" lvl="1" indent="-342900">
              <a:spcBef>
                <a:spcPct val="20000"/>
              </a:spcBef>
              <a:buFontTx/>
              <a:buBlip>
                <a:blip r:embed="rId4"/>
              </a:buBlip>
            </a:pPr>
            <a:r>
              <a:rPr lang="fr-FR" i="1" dirty="0">
                <a:latin typeface="Trebuchet MS" pitchFamily="34" charset="0"/>
              </a:rPr>
              <a:t>Viser le centre de la zone cœur-poumons pour compenser la dispersion inhérente à tout tir</a:t>
            </a:r>
          </a:p>
        </p:txBody>
      </p:sp>
      <p:pic>
        <p:nvPicPr>
          <p:cNvPr id="8" name="Image 7"/>
          <p:cNvPicPr>
            <a:picLocks noChangeAspect="1"/>
          </p:cNvPicPr>
          <p:nvPr/>
        </p:nvPicPr>
        <p:blipFill>
          <a:blip r:embed="rId5"/>
          <a:stretch>
            <a:fillRect/>
          </a:stretch>
        </p:blipFill>
        <p:spPr>
          <a:xfrm>
            <a:off x="5004048" y="1419622"/>
            <a:ext cx="3571875" cy="3219450"/>
          </a:xfrm>
          <a:prstGeom prst="rect">
            <a:avLst/>
          </a:prstGeom>
        </p:spPr>
      </p:pic>
      <p:sp>
        <p:nvSpPr>
          <p:cNvPr id="11"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78879293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Anatomie chevreuil FF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716"/>
          <a:stretch/>
        </p:blipFill>
        <p:spPr bwMode="auto">
          <a:xfrm>
            <a:off x="2236755" y="699541"/>
            <a:ext cx="4392612" cy="4126759"/>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p:cNvSpPr>
            <a:spLocks noGrp="1" noChangeArrowheads="1"/>
          </p:cNvSpPr>
          <p:nvPr>
            <p:ph type="title"/>
          </p:nvPr>
        </p:nvSpPr>
        <p:spPr/>
        <p:txBody>
          <a:bodyPr>
            <a:normAutofit fontScale="90000"/>
          </a:bodyPr>
          <a:lstStyle/>
          <a:p>
            <a:pPr eaLnBrk="1" hangingPunct="1"/>
            <a:r>
              <a:rPr lang="fr-FR" sz="4000" dirty="0"/>
              <a:t>Anatomie</a:t>
            </a:r>
          </a:p>
        </p:txBody>
      </p:sp>
      <p:sp>
        <p:nvSpPr>
          <p:cNvPr id="4" name="Espace réservé du contenu 3"/>
          <p:cNvSpPr>
            <a:spLocks noGrp="1"/>
          </p:cNvSpPr>
          <p:nvPr>
            <p:ph idx="1"/>
          </p:nvPr>
        </p:nvSpPr>
        <p:spPr/>
        <p:txBody>
          <a:bodyPr/>
          <a:lstStyle/>
          <a:p>
            <a:r>
              <a:rPr lang="fr-FR" dirty="0"/>
              <a:t>Cervidés</a:t>
            </a:r>
          </a:p>
        </p:txBody>
      </p:sp>
      <p:sp>
        <p:nvSpPr>
          <p:cNvPr id="16" name="Oval 5"/>
          <p:cNvSpPr>
            <a:spLocks noChangeArrowheads="1"/>
          </p:cNvSpPr>
          <p:nvPr/>
        </p:nvSpPr>
        <p:spPr bwMode="auto">
          <a:xfrm>
            <a:off x="4103948" y="2607755"/>
            <a:ext cx="576064" cy="547222"/>
          </a:xfrm>
          <a:prstGeom prst="ellipse">
            <a:avLst/>
          </a:prstGeom>
          <a:solidFill>
            <a:srgbClr val="FF99CC">
              <a:alpha val="50000"/>
            </a:srgbClr>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 name="Groupe 2"/>
          <p:cNvGrpSpPr/>
          <p:nvPr/>
        </p:nvGrpSpPr>
        <p:grpSpPr>
          <a:xfrm>
            <a:off x="1235679" y="2211710"/>
            <a:ext cx="3229888" cy="727245"/>
            <a:chOff x="1403560" y="2195028"/>
            <a:chExt cx="3229888" cy="727245"/>
          </a:xfrm>
        </p:grpSpPr>
        <p:sp>
          <p:nvSpPr>
            <p:cNvPr id="17" name="Oval 6"/>
            <p:cNvSpPr>
              <a:spLocks noChangeArrowheads="1"/>
            </p:cNvSpPr>
            <p:nvPr/>
          </p:nvSpPr>
          <p:spPr bwMode="auto">
            <a:xfrm>
              <a:off x="4505431" y="2814308"/>
              <a:ext cx="128017" cy="10796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2" name="Groupe 1"/>
            <p:cNvGrpSpPr/>
            <p:nvPr/>
          </p:nvGrpSpPr>
          <p:grpSpPr>
            <a:xfrm>
              <a:off x="1403560" y="2195028"/>
              <a:ext cx="3101870" cy="673261"/>
              <a:chOff x="1403560" y="2195028"/>
              <a:chExt cx="3101870" cy="673261"/>
            </a:xfrm>
          </p:grpSpPr>
          <p:sp>
            <p:nvSpPr>
              <p:cNvPr id="18" name="Text Box 7"/>
              <p:cNvSpPr txBox="1">
                <a:spLocks noChangeArrowheads="1"/>
              </p:cNvSpPr>
              <p:nvPr/>
            </p:nvSpPr>
            <p:spPr bwMode="auto">
              <a:xfrm>
                <a:off x="1403560" y="2195028"/>
                <a:ext cx="12161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800" b="1" u="sng" dirty="0">
                    <a:solidFill>
                      <a:srgbClr val="FF0066"/>
                    </a:solidFill>
                  </a:rPr>
                  <a:t>Point à viser</a:t>
                </a:r>
              </a:p>
            </p:txBody>
          </p:sp>
          <p:sp>
            <p:nvSpPr>
              <p:cNvPr id="19" name="Line 8"/>
              <p:cNvSpPr>
                <a:spLocks noChangeShapeType="1"/>
              </p:cNvSpPr>
              <p:nvPr/>
            </p:nvSpPr>
            <p:spPr bwMode="auto">
              <a:xfrm flipH="1" flipV="1">
                <a:off x="2236754" y="2571749"/>
                <a:ext cx="2268676" cy="296540"/>
              </a:xfrm>
              <a:prstGeom prst="line">
                <a:avLst/>
              </a:prstGeom>
              <a:noFill/>
              <a:ln w="19050">
                <a:solidFill>
                  <a:srgbClr val="FF00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grpSp>
      </p:grpSp>
      <p:sp>
        <p:nvSpPr>
          <p:cNvPr id="14"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451193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Programme de la formation</a:t>
            </a:r>
          </a:p>
        </p:txBody>
      </p:sp>
      <p:sp>
        <p:nvSpPr>
          <p:cNvPr id="15363" name="Rectangle 3"/>
          <p:cNvSpPr>
            <a:spLocks noGrp="1" noChangeArrowheads="1"/>
          </p:cNvSpPr>
          <p:nvPr>
            <p:ph idx="1"/>
          </p:nvPr>
        </p:nvSpPr>
        <p:spPr>
          <a:xfrm>
            <a:off x="1835696" y="833462"/>
            <a:ext cx="6851104" cy="3394472"/>
          </a:xfrm>
        </p:spPr>
        <p:txBody>
          <a:bodyPr>
            <a:noAutofit/>
          </a:bodyPr>
          <a:lstStyle/>
          <a:p>
            <a:pPr marL="0" indent="0" eaLnBrk="1" hangingPunct="1">
              <a:spcBef>
                <a:spcPts val="0"/>
              </a:spcBef>
              <a:spcAft>
                <a:spcPts val="600"/>
              </a:spcAft>
            </a:pPr>
            <a:r>
              <a:rPr lang="fr-FR" sz="1800" b="1" dirty="0"/>
              <a:t>Objectifs de la formation</a:t>
            </a:r>
          </a:p>
          <a:p>
            <a:pPr marL="0" indent="0" eaLnBrk="1" hangingPunct="1">
              <a:spcBef>
                <a:spcPts val="0"/>
              </a:spcBef>
              <a:spcAft>
                <a:spcPts val="600"/>
              </a:spcAft>
            </a:pPr>
            <a:r>
              <a:rPr lang="fr-FR" sz="1800" b="1" dirty="0"/>
              <a:t>Quelques repères historiques</a:t>
            </a:r>
          </a:p>
          <a:p>
            <a:pPr marL="0" indent="0" eaLnBrk="1" hangingPunct="1">
              <a:spcBef>
                <a:spcPts val="0"/>
              </a:spcBef>
              <a:spcAft>
                <a:spcPts val="600"/>
              </a:spcAft>
            </a:pPr>
            <a:r>
              <a:rPr lang="fr-FR" sz="1800" b="1" dirty="0"/>
              <a:t>La chasse à l’arc</a:t>
            </a:r>
          </a:p>
          <a:p>
            <a:pPr marL="0" indent="0" eaLnBrk="1" hangingPunct="1">
              <a:spcBef>
                <a:spcPts val="0"/>
              </a:spcBef>
              <a:spcAft>
                <a:spcPts val="600"/>
              </a:spcAft>
            </a:pPr>
            <a:r>
              <a:rPr lang="fr-FR" sz="1800" b="1" dirty="0"/>
              <a:t>Le tir de chasse</a:t>
            </a:r>
          </a:p>
          <a:p>
            <a:pPr marL="0" indent="0" eaLnBrk="1" hangingPunct="1">
              <a:spcBef>
                <a:spcPts val="0"/>
              </a:spcBef>
              <a:spcAft>
                <a:spcPts val="600"/>
              </a:spcAft>
            </a:pPr>
            <a:r>
              <a:rPr lang="fr-FR" sz="1800" b="1" dirty="0"/>
              <a:t>Le matériel</a:t>
            </a:r>
          </a:p>
          <a:p>
            <a:pPr marL="0" indent="0" eaLnBrk="1" hangingPunct="1">
              <a:spcBef>
                <a:spcPts val="0"/>
              </a:spcBef>
              <a:spcAft>
                <a:spcPts val="600"/>
              </a:spcAft>
            </a:pPr>
            <a:r>
              <a:rPr lang="fr-FR" sz="1800" b="1" dirty="0"/>
              <a:t>L’entraînement au tir de chasse</a:t>
            </a:r>
          </a:p>
          <a:p>
            <a:pPr marL="0" indent="0" eaLnBrk="1" hangingPunct="1">
              <a:spcBef>
                <a:spcPts val="0"/>
              </a:spcBef>
              <a:spcAft>
                <a:spcPts val="600"/>
              </a:spcAft>
            </a:pPr>
            <a:r>
              <a:rPr lang="fr-FR" sz="1800" b="1" dirty="0"/>
              <a:t>La sécurité</a:t>
            </a:r>
          </a:p>
          <a:p>
            <a:pPr marL="0" indent="0" eaLnBrk="1" hangingPunct="1">
              <a:spcBef>
                <a:spcPts val="0"/>
              </a:spcBef>
              <a:spcAft>
                <a:spcPts val="600"/>
              </a:spcAft>
            </a:pPr>
            <a:r>
              <a:rPr lang="fr-FR" sz="1800" b="1" dirty="0"/>
              <a:t>La réglementation</a:t>
            </a:r>
          </a:p>
          <a:p>
            <a:pPr marL="0" indent="0" eaLnBrk="1" hangingPunct="1">
              <a:spcBef>
                <a:spcPts val="0"/>
              </a:spcBef>
              <a:spcAft>
                <a:spcPts val="600"/>
              </a:spcAft>
            </a:pPr>
            <a:r>
              <a:rPr lang="fr-FR" sz="1800" b="1" dirty="0"/>
              <a:t>Les Journées de Formation Pratiques </a:t>
            </a:r>
          </a:p>
          <a:p>
            <a:pPr marL="0" indent="0" eaLnBrk="1" hangingPunct="1">
              <a:spcBef>
                <a:spcPts val="0"/>
              </a:spcBef>
              <a:spcAft>
                <a:spcPts val="600"/>
              </a:spcAft>
            </a:pPr>
            <a:r>
              <a:rPr lang="fr-FR" sz="1800" b="1" dirty="0"/>
              <a:t>Vie Fédérale</a:t>
            </a:r>
          </a:p>
          <a:p>
            <a:pPr marL="0" indent="0" eaLnBrk="1" hangingPunct="1">
              <a:spcBef>
                <a:spcPts val="0"/>
              </a:spcBef>
              <a:spcAft>
                <a:spcPts val="600"/>
              </a:spcAft>
            </a:pPr>
            <a:r>
              <a:rPr lang="fr-FR" sz="1800" b="1" dirty="0"/>
              <a:t>Les exercices pratiques</a:t>
            </a:r>
          </a:p>
        </p:txBody>
      </p:sp>
      <p:sp>
        <p:nvSpPr>
          <p:cNvPr id="2" name="Espace réservé du texte 1"/>
          <p:cNvSpPr>
            <a:spLocks noGrp="1"/>
          </p:cNvSpPr>
          <p:nvPr>
            <p:ph type="body" sz="quarter" idx="10"/>
          </p:nvPr>
        </p:nvSpPr>
        <p:spPr/>
        <p:txBody>
          <a:bodyPr/>
          <a:lstStyle/>
          <a:p>
            <a:r>
              <a:rPr lang="fr-FR" sz="1600" dirty="0"/>
              <a:t>F</a:t>
            </a:r>
            <a:r>
              <a:rPr lang="fr-FR" sz="1400" dirty="0"/>
              <a:t>ORMER</a:t>
            </a:r>
          </a:p>
        </p:txBody>
      </p:sp>
      <p:pic>
        <p:nvPicPr>
          <p:cNvPr id="6" name="Image 5"/>
          <p:cNvPicPr>
            <a:picLocks noChangeAspect="1"/>
          </p:cNvPicPr>
          <p:nvPr/>
        </p:nvPicPr>
        <p:blipFill>
          <a:blip r:embed="rId3"/>
          <a:stretch>
            <a:fillRect/>
          </a:stretch>
        </p:blipFill>
        <p:spPr>
          <a:xfrm>
            <a:off x="1979712" y="87017"/>
            <a:ext cx="535312" cy="481781"/>
          </a:xfrm>
          <a:prstGeom prst="rect">
            <a:avLst/>
          </a:prstGeom>
        </p:spPr>
      </p:pic>
    </p:spTree>
    <p:extLst>
      <p:ext uri="{BB962C8B-B14F-4D97-AF65-F5344CB8AC3E}">
        <p14:creationId xmlns:p14="http://schemas.microsoft.com/office/powerpoint/2010/main" val="19505602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Anatomie sanglier FFCA"/>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47582" y="915522"/>
            <a:ext cx="7337113" cy="3874912"/>
          </a:xfrm>
          <a:prstGeom prst="rect">
            <a:avLst/>
          </a:prstGeom>
          <a:noFill/>
          <a:extLst>
            <a:ext uri="{909E8E84-426E-40DD-AFC4-6F175D3DCCD1}">
              <a14:hiddenFill xmlns:a14="http://schemas.microsoft.com/office/drawing/2010/main">
                <a:solidFill>
                  <a:srgbClr val="FFFFFF"/>
                </a:solidFill>
              </a14:hiddenFill>
            </a:ext>
          </a:extLst>
        </p:spPr>
      </p:pic>
      <p:sp>
        <p:nvSpPr>
          <p:cNvPr id="30722" name="Rectangle 2"/>
          <p:cNvSpPr>
            <a:spLocks noGrp="1" noChangeArrowheads="1"/>
          </p:cNvSpPr>
          <p:nvPr>
            <p:ph type="title"/>
          </p:nvPr>
        </p:nvSpPr>
        <p:spPr/>
        <p:txBody>
          <a:bodyPr>
            <a:normAutofit/>
          </a:bodyPr>
          <a:lstStyle/>
          <a:p>
            <a:pPr eaLnBrk="1" hangingPunct="1"/>
            <a:r>
              <a:rPr lang="fr-FR" dirty="0"/>
              <a:t>Anatomie</a:t>
            </a:r>
          </a:p>
        </p:txBody>
      </p:sp>
      <p:sp>
        <p:nvSpPr>
          <p:cNvPr id="4" name="Espace réservé du contenu 3"/>
          <p:cNvSpPr>
            <a:spLocks noGrp="1"/>
          </p:cNvSpPr>
          <p:nvPr>
            <p:ph idx="1"/>
          </p:nvPr>
        </p:nvSpPr>
        <p:spPr/>
        <p:txBody>
          <a:bodyPr/>
          <a:lstStyle/>
          <a:p>
            <a:r>
              <a:rPr lang="fr-FR" dirty="0"/>
              <a:t>Sangliers</a:t>
            </a:r>
          </a:p>
          <a:p>
            <a:endParaRPr lang="fr-FR" dirty="0"/>
          </a:p>
        </p:txBody>
      </p:sp>
      <p:sp>
        <p:nvSpPr>
          <p:cNvPr id="11" name="Oval 5"/>
          <p:cNvSpPr>
            <a:spLocks noChangeArrowheads="1"/>
          </p:cNvSpPr>
          <p:nvPr/>
        </p:nvSpPr>
        <p:spPr bwMode="auto">
          <a:xfrm>
            <a:off x="4049613" y="2607754"/>
            <a:ext cx="774417" cy="735644"/>
          </a:xfrm>
          <a:prstGeom prst="ellipse">
            <a:avLst/>
          </a:prstGeom>
          <a:solidFill>
            <a:srgbClr val="FF99CC">
              <a:alpha val="50000"/>
            </a:srgbClr>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3" name="Groupe 2"/>
          <p:cNvGrpSpPr/>
          <p:nvPr/>
        </p:nvGrpSpPr>
        <p:grpSpPr>
          <a:xfrm>
            <a:off x="2015718" y="1059583"/>
            <a:ext cx="2488203" cy="1965896"/>
            <a:chOff x="2209253" y="956377"/>
            <a:chExt cx="2488203" cy="1965896"/>
          </a:xfrm>
        </p:grpSpPr>
        <p:sp>
          <p:nvSpPr>
            <p:cNvPr id="12" name="Oval 6"/>
            <p:cNvSpPr>
              <a:spLocks noChangeArrowheads="1"/>
            </p:cNvSpPr>
            <p:nvPr/>
          </p:nvSpPr>
          <p:spPr bwMode="auto">
            <a:xfrm>
              <a:off x="4569439" y="2814308"/>
              <a:ext cx="128017" cy="10796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grpSp>
          <p:nvGrpSpPr>
            <p:cNvPr id="2" name="Groupe 1"/>
            <p:cNvGrpSpPr/>
            <p:nvPr/>
          </p:nvGrpSpPr>
          <p:grpSpPr>
            <a:xfrm>
              <a:off x="2209253" y="956377"/>
              <a:ext cx="2362002" cy="1863102"/>
              <a:chOff x="2209253" y="956377"/>
              <a:chExt cx="2362002" cy="1863102"/>
            </a:xfrm>
          </p:grpSpPr>
          <p:sp>
            <p:nvSpPr>
              <p:cNvPr id="13" name="Text Box 7"/>
              <p:cNvSpPr txBox="1">
                <a:spLocks noChangeArrowheads="1"/>
              </p:cNvSpPr>
              <p:nvPr/>
            </p:nvSpPr>
            <p:spPr bwMode="auto">
              <a:xfrm>
                <a:off x="2209253" y="956377"/>
                <a:ext cx="121616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fr-FR" altLang="fr-FR" sz="1800" b="1" u="sng" dirty="0">
                    <a:solidFill>
                      <a:srgbClr val="FF0066"/>
                    </a:solidFill>
                  </a:rPr>
                  <a:t>Point à viser</a:t>
                </a:r>
              </a:p>
            </p:txBody>
          </p:sp>
          <p:sp>
            <p:nvSpPr>
              <p:cNvPr id="14" name="Line 8"/>
              <p:cNvSpPr>
                <a:spLocks noChangeShapeType="1"/>
              </p:cNvSpPr>
              <p:nvPr/>
            </p:nvSpPr>
            <p:spPr bwMode="auto">
              <a:xfrm flipH="1" flipV="1">
                <a:off x="2907030" y="1415929"/>
                <a:ext cx="1664225" cy="1403550"/>
              </a:xfrm>
              <a:prstGeom prst="line">
                <a:avLst/>
              </a:prstGeom>
              <a:noFill/>
              <a:ln w="19050">
                <a:solidFill>
                  <a:srgbClr val="FF0066"/>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a:p>
            </p:txBody>
          </p:sp>
        </p:grpSp>
      </p:grpSp>
      <p:sp>
        <p:nvSpPr>
          <p:cNvPr id="1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225086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3"/>
          <p:cNvSpPr txBox="1">
            <a:spLocks/>
          </p:cNvSpPr>
          <p:nvPr/>
        </p:nvSpPr>
        <p:spPr bwMode="auto">
          <a:xfrm>
            <a:off x="457200" y="627480"/>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lvl="1"/>
            <a:r>
              <a:rPr lang="fr-FR" dirty="0"/>
              <a:t>Visée directe sur la zone vitale</a:t>
            </a:r>
            <a:endParaRPr lang="en-US" dirty="0"/>
          </a:p>
        </p:txBody>
      </p:sp>
      <p:sp>
        <p:nvSpPr>
          <p:cNvPr id="31747" name="Rectangle 2"/>
          <p:cNvSpPr>
            <a:spLocks noGrp="1" noChangeArrowheads="1"/>
          </p:cNvSpPr>
          <p:nvPr>
            <p:ph type="title"/>
          </p:nvPr>
        </p:nvSpPr>
        <p:spPr/>
        <p:txBody>
          <a:bodyPr>
            <a:normAutofit/>
          </a:bodyPr>
          <a:lstStyle/>
          <a:p>
            <a:pPr eaLnBrk="1" hangingPunct="1"/>
            <a:r>
              <a:rPr lang="fr-FR"/>
              <a:t>Un gibier de profil…</a:t>
            </a:r>
          </a:p>
        </p:txBody>
      </p:sp>
      <p:pic>
        <p:nvPicPr>
          <p:cNvPr id="31746" name="Picture 13" descr="Brocard_6bis_Daniel_Morel"/>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tretch>
            <a:fillRect/>
          </a:stretch>
        </p:blipFill>
        <p:spPr>
          <a:xfrm>
            <a:off x="2253850" y="1059582"/>
            <a:ext cx="4805020" cy="3395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7435" name="AutoShape 11"/>
          <p:cNvSpPr>
            <a:spLocks noChangeArrowheads="1"/>
          </p:cNvSpPr>
          <p:nvPr/>
        </p:nvSpPr>
        <p:spPr bwMode="auto">
          <a:xfrm>
            <a:off x="4499992" y="3019797"/>
            <a:ext cx="312737" cy="200025"/>
          </a:xfrm>
          <a:prstGeom prst="star5">
            <a:avLst>
              <a:gd name="adj" fmla="val 24648"/>
              <a:gd name="hf" fmla="val 105146"/>
              <a:gd name="vf" fmla="val 110557"/>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a:latin typeface="Arial" charset="0"/>
            </a:endParaRPr>
          </a:p>
        </p:txBody>
      </p:sp>
      <p:sp>
        <p:nvSpPr>
          <p:cNvPr id="10"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38322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7435"/>
                                        </p:tgtEl>
                                        <p:attrNameLst>
                                          <p:attrName>style.visibility</p:attrName>
                                        </p:attrNameLst>
                                      </p:cBhvr>
                                      <p:to>
                                        <p:strVal val="visible"/>
                                      </p:to>
                                    </p:set>
                                    <p:animEffect transition="in" filter="fade">
                                      <p:cBhvr>
                                        <p:cTn id="7" dur="500"/>
                                        <p:tgtEl>
                                          <p:spTgt spid="487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743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normAutofit/>
          </a:bodyPr>
          <a:lstStyle/>
          <a:p>
            <a:pPr eaLnBrk="1" hangingPunct="1"/>
            <a:r>
              <a:rPr lang="fr-FR" dirty="0"/>
              <a:t>Et si le gibier n’est pas de profil ?</a:t>
            </a:r>
          </a:p>
        </p:txBody>
      </p:sp>
      <p:pic>
        <p:nvPicPr>
          <p:cNvPr id="32772" name="Picture 4" descr="brocard__bruno_doyet_6"/>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a:xfrm>
            <a:off x="4572000" y="689467"/>
            <a:ext cx="3024336" cy="412732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501" name="AutoShape 5"/>
          <p:cNvSpPr>
            <a:spLocks noChangeArrowheads="1"/>
          </p:cNvSpPr>
          <p:nvPr/>
        </p:nvSpPr>
        <p:spPr bwMode="auto">
          <a:xfrm>
            <a:off x="6240536" y="2955325"/>
            <a:ext cx="312737" cy="200025"/>
          </a:xfrm>
          <a:prstGeom prst="star5">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fr-FR">
              <a:latin typeface="Arial" charset="0"/>
            </a:endParaRPr>
          </a:p>
        </p:txBody>
      </p:sp>
      <p:sp>
        <p:nvSpPr>
          <p:cNvPr id="8" name="Espace réservé du contenu 3"/>
          <p:cNvSpPr txBox="1">
            <a:spLocks/>
          </p:cNvSpPr>
          <p:nvPr/>
        </p:nvSpPr>
        <p:spPr bwMode="auto">
          <a:xfrm>
            <a:off x="9205" y="987574"/>
            <a:ext cx="4778819" cy="1368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4"/>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5"/>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5"/>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5"/>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5"/>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lvl="1">
              <a:lnSpc>
                <a:spcPct val="110000"/>
              </a:lnSpc>
            </a:pPr>
            <a:r>
              <a:rPr lang="fr-FR" dirty="0"/>
              <a:t>Il faut imaginer la trajectoire de la flèche dans le corps pour choisir le point de pénétration</a:t>
            </a:r>
          </a:p>
        </p:txBody>
      </p:sp>
      <p:sp>
        <p:nvSpPr>
          <p:cNvPr id="10"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1643143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90501"/>
                                        </p:tgtEl>
                                        <p:attrNameLst>
                                          <p:attrName>style.visibility</p:attrName>
                                        </p:attrNameLst>
                                      </p:cBhvr>
                                      <p:to>
                                        <p:strVal val="visible"/>
                                      </p:to>
                                    </p:set>
                                    <p:anim calcmode="lin" valueType="num">
                                      <p:cBhvr>
                                        <p:cTn id="7" dur="500" fill="hold"/>
                                        <p:tgtEl>
                                          <p:spTgt spid="490501"/>
                                        </p:tgtEl>
                                        <p:attrNameLst>
                                          <p:attrName>ppt_w</p:attrName>
                                        </p:attrNameLst>
                                      </p:cBhvr>
                                      <p:tavLst>
                                        <p:tav tm="0">
                                          <p:val>
                                            <p:fltVal val="0"/>
                                          </p:val>
                                        </p:tav>
                                        <p:tav tm="100000">
                                          <p:val>
                                            <p:strVal val="#ppt_w"/>
                                          </p:val>
                                        </p:tav>
                                      </p:tavLst>
                                    </p:anim>
                                    <p:anim calcmode="lin" valueType="num">
                                      <p:cBhvr>
                                        <p:cTn id="8" dur="500" fill="hold"/>
                                        <p:tgtEl>
                                          <p:spTgt spid="490501"/>
                                        </p:tgtEl>
                                        <p:attrNameLst>
                                          <p:attrName>ppt_h</p:attrName>
                                        </p:attrNameLst>
                                      </p:cBhvr>
                                      <p:tavLst>
                                        <p:tav tm="0">
                                          <p:val>
                                            <p:fltVal val="0"/>
                                          </p:val>
                                        </p:tav>
                                        <p:tav tm="100000">
                                          <p:val>
                                            <p:strVal val="#ppt_h"/>
                                          </p:val>
                                        </p:tav>
                                      </p:tavLst>
                                    </p:anim>
                                    <p:animEffect transition="in" filter="fade">
                                      <p:cBhvr>
                                        <p:cTn id="9" dur="500"/>
                                        <p:tgtEl>
                                          <p:spTgt spid="490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hangingPunct="1"/>
            <a:r>
              <a:rPr lang="fr-FR" dirty="0"/>
              <a:t>Tirs à proscrire</a:t>
            </a:r>
          </a:p>
        </p:txBody>
      </p:sp>
      <p:pic>
        <p:nvPicPr>
          <p:cNvPr id="33796" name="Picture 7" descr="brocard_8_rené_donnenwirth"/>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tretch>
            <a:fillRect/>
          </a:stretch>
        </p:blipFill>
        <p:spPr>
          <a:xfrm>
            <a:off x="3318462" y="1707654"/>
            <a:ext cx="2232248" cy="3060566"/>
          </a:xfrm>
        </p:spPr>
      </p:pic>
      <p:pic>
        <p:nvPicPr>
          <p:cNvPr id="33797" name="Picture 12" descr="Brocard_17_Daniel_Morel"/>
          <p:cNvPicPr>
            <a:picLocks noGrp="1" noChangeAspect="1" noChangeArrowheads="1"/>
          </p:cNvPicPr>
          <p:nvPr>
            <p:ph sz="quarter" idx="4294967295"/>
          </p:nvPr>
        </p:nvPicPr>
        <p:blipFill>
          <a:blip r:embed="rId4" cstate="screen">
            <a:extLst>
              <a:ext uri="{28A0092B-C50C-407E-A947-70E740481C1C}">
                <a14:useLocalDpi xmlns:a14="http://schemas.microsoft.com/office/drawing/2010/main"/>
              </a:ext>
            </a:extLst>
          </a:blip>
          <a:stretch>
            <a:fillRect/>
          </a:stretch>
        </p:blipFill>
        <p:spPr>
          <a:xfrm>
            <a:off x="719946" y="1923678"/>
            <a:ext cx="2483019" cy="24980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8" name="Picture 14" descr="brocard_6ter_Daniel_Morel"/>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9476"/>
          <a:stretch/>
        </p:blipFill>
        <p:spPr bwMode="auto">
          <a:xfrm>
            <a:off x="5576894" y="1329929"/>
            <a:ext cx="3197456" cy="333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3528" y="796612"/>
            <a:ext cx="7560840" cy="138499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a:spcBef>
                <a:spcPct val="20000"/>
              </a:spcBef>
              <a:buFontTx/>
              <a:buBlip>
                <a:blip r:embed="rId6"/>
              </a:buBlip>
            </a:pPr>
            <a:r>
              <a:rPr lang="fr-FR" sz="2800" dirty="0">
                <a:solidFill>
                  <a:srgbClr val="800000"/>
                </a:solidFill>
                <a:effectLst>
                  <a:outerShdw blurRad="38100" dist="38100" dir="2700000" algn="tl">
                    <a:srgbClr val="000000">
                      <a:alpha val="43137"/>
                    </a:srgbClr>
                  </a:outerShdw>
                </a:effectLst>
                <a:latin typeface="Trebuchet MS" pitchFamily="34" charset="0"/>
              </a:rPr>
              <a:t>Gibier pas suffisamment dégagé, sur l’œil ou de face</a:t>
            </a:r>
          </a:p>
        </p:txBody>
      </p:sp>
      <p:sp>
        <p:nvSpPr>
          <p:cNvPr id="12"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6315383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rmAutofit/>
          </a:bodyPr>
          <a:lstStyle/>
          <a:p>
            <a:pPr eaLnBrk="1" hangingPunct="1"/>
            <a:r>
              <a:rPr lang="fr-FR"/>
              <a:t>Tir à la course !</a:t>
            </a:r>
          </a:p>
        </p:txBody>
      </p:sp>
      <p:pic>
        <p:nvPicPr>
          <p:cNvPr id="34821" name="Picture 9"/>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tretch/>
        </p:blipFill>
        <p:spPr>
          <a:xfrm>
            <a:off x="4552123" y="2824879"/>
            <a:ext cx="1511939" cy="1457070"/>
          </a:xfrm>
        </p:spPr>
      </p:pic>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8648" y="1419622"/>
            <a:ext cx="1783852" cy="864120"/>
          </a:xfrm>
          <a:prstGeom prst="rect">
            <a:avLst/>
          </a:prstGeom>
        </p:spPr>
      </p:pic>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96840" y="1419622"/>
            <a:ext cx="1783852" cy="864120"/>
          </a:xfrm>
          <a:prstGeom prst="rect">
            <a:avLst/>
          </a:prstGeom>
        </p:spPr>
      </p:pic>
      <p:cxnSp>
        <p:nvCxnSpPr>
          <p:cNvPr id="4" name="Connecteur droit avec flèche 3"/>
          <p:cNvCxnSpPr/>
          <p:nvPr/>
        </p:nvCxnSpPr>
        <p:spPr bwMode="auto">
          <a:xfrm flipV="1">
            <a:off x="5428318" y="2139717"/>
            <a:ext cx="2168018" cy="1660221"/>
          </a:xfrm>
          <a:prstGeom prst="straightConnector1">
            <a:avLst/>
          </a:prstGeom>
          <a:solidFill>
            <a:schemeClr val="accent1"/>
          </a:solidFill>
          <a:ln w="19050" cap="flat" cmpd="sng" algn="ctr">
            <a:solidFill>
              <a:srgbClr val="FF0000"/>
            </a:solidFill>
            <a:prstDash val="solid"/>
            <a:round/>
            <a:headEnd type="stealth"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ZoneTexte 4"/>
          <p:cNvSpPr txBox="1"/>
          <p:nvPr/>
        </p:nvSpPr>
        <p:spPr>
          <a:xfrm>
            <a:off x="6291009" y="1523120"/>
            <a:ext cx="697627" cy="369332"/>
          </a:xfrm>
          <a:prstGeom prst="rect">
            <a:avLst/>
          </a:prstGeom>
          <a:noFill/>
        </p:spPr>
        <p:txBody>
          <a:bodyPr wrap="none" rtlCol="0">
            <a:spAutoFit/>
          </a:bodyPr>
          <a:lstStyle/>
          <a:p>
            <a:r>
              <a:rPr lang="fr-FR" dirty="0"/>
              <a:t>2,3m</a:t>
            </a:r>
          </a:p>
        </p:txBody>
      </p:sp>
      <p:sp>
        <p:nvSpPr>
          <p:cNvPr id="7" name="Flèche droite 6"/>
          <p:cNvSpPr/>
          <p:nvPr/>
        </p:nvSpPr>
        <p:spPr bwMode="auto">
          <a:xfrm flipH="1">
            <a:off x="7496479" y="2295588"/>
            <a:ext cx="1368190" cy="719846"/>
          </a:xfrm>
          <a:prstGeom prst="rightArrow">
            <a:avLst/>
          </a:prstGeom>
          <a:solidFill>
            <a:srgbClr val="92D05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a:ln>
                  <a:noFill/>
                </a:ln>
                <a:solidFill>
                  <a:schemeClr val="tx1"/>
                </a:solidFill>
                <a:effectLst/>
                <a:latin typeface="Arial" charset="0"/>
              </a:rPr>
              <a:t>25 km/h</a:t>
            </a:r>
          </a:p>
        </p:txBody>
      </p:sp>
      <p:cxnSp>
        <p:nvCxnSpPr>
          <p:cNvPr id="18" name="Connecteur droit avec flèche 17"/>
          <p:cNvCxnSpPr/>
          <p:nvPr/>
        </p:nvCxnSpPr>
        <p:spPr bwMode="auto">
          <a:xfrm flipH="1" flipV="1">
            <a:off x="5003937" y="1914906"/>
            <a:ext cx="2869589" cy="1819"/>
          </a:xfrm>
          <a:prstGeom prst="straightConnector1">
            <a:avLst/>
          </a:prstGeom>
          <a:solidFill>
            <a:schemeClr val="accent1"/>
          </a:solidFill>
          <a:ln w="19050" cap="flat" cmpd="sng" algn="ctr">
            <a:solidFill>
              <a:srgbClr val="0070C0"/>
            </a:solidFill>
            <a:prstDash val="dash"/>
            <a:round/>
            <a:headEnd type="oval" w="lg" len="lg"/>
            <a:tailEnd type="stealth"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ZoneTexte 13"/>
          <p:cNvSpPr txBox="1"/>
          <p:nvPr/>
        </p:nvSpPr>
        <p:spPr>
          <a:xfrm>
            <a:off x="6424215" y="3151880"/>
            <a:ext cx="633507" cy="369332"/>
          </a:xfrm>
          <a:prstGeom prst="rect">
            <a:avLst/>
          </a:prstGeom>
          <a:noFill/>
        </p:spPr>
        <p:txBody>
          <a:bodyPr wrap="none" rtlCol="0">
            <a:spAutoFit/>
          </a:bodyPr>
          <a:lstStyle/>
          <a:p>
            <a:r>
              <a:rPr lang="fr-FR" dirty="0"/>
              <a:t>20m</a:t>
            </a:r>
          </a:p>
        </p:txBody>
      </p:sp>
      <p:grpSp>
        <p:nvGrpSpPr>
          <p:cNvPr id="16" name="Groupe 15"/>
          <p:cNvGrpSpPr/>
          <p:nvPr/>
        </p:nvGrpSpPr>
        <p:grpSpPr>
          <a:xfrm>
            <a:off x="4246192" y="1940305"/>
            <a:ext cx="2198016" cy="1873147"/>
            <a:chOff x="4138180" y="2588362"/>
            <a:chExt cx="2198016" cy="1760693"/>
          </a:xfrm>
        </p:grpSpPr>
        <p:sp>
          <p:nvSpPr>
            <p:cNvPr id="3" name="Triangle isocèle 2"/>
            <p:cNvSpPr/>
            <p:nvPr/>
          </p:nvSpPr>
          <p:spPr bwMode="auto">
            <a:xfrm rot="10800000">
              <a:off x="4138180" y="2588362"/>
              <a:ext cx="2198016" cy="1760693"/>
            </a:xfrm>
            <a:prstGeom prst="triangle">
              <a:avLst/>
            </a:prstGeom>
            <a:solidFill>
              <a:srgbClr val="FF6600">
                <a:alpha val="24000"/>
              </a:srgbClr>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5" name="ZoneTexte 14"/>
            <p:cNvSpPr txBox="1"/>
            <p:nvPr/>
          </p:nvSpPr>
          <p:spPr>
            <a:xfrm>
              <a:off x="4919352" y="3234667"/>
              <a:ext cx="569387" cy="369332"/>
            </a:xfrm>
            <a:prstGeom prst="rect">
              <a:avLst/>
            </a:prstGeom>
            <a:noFill/>
          </p:spPr>
          <p:txBody>
            <a:bodyPr wrap="none" rtlCol="0">
              <a:spAutoFit/>
            </a:bodyPr>
            <a:lstStyle/>
            <a:p>
              <a:r>
                <a:rPr lang="fr-FR" dirty="0"/>
                <a:t>???</a:t>
              </a:r>
            </a:p>
          </p:txBody>
        </p:sp>
      </p:grpSp>
      <p:sp>
        <p:nvSpPr>
          <p:cNvPr id="6" name="Rectangle 5"/>
          <p:cNvSpPr/>
          <p:nvPr/>
        </p:nvSpPr>
        <p:spPr>
          <a:xfrm>
            <a:off x="1198232" y="4283717"/>
            <a:ext cx="7497006" cy="73630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a:spcBef>
                <a:spcPct val="20000"/>
              </a:spcBef>
              <a:buFontTx/>
              <a:buBlip>
                <a:blip r:embed="rId5"/>
              </a:buBlip>
            </a:pPr>
            <a:r>
              <a:rPr lang="fr-FR" sz="2000" dirty="0">
                <a:solidFill>
                  <a:srgbClr val="800000"/>
                </a:solidFill>
                <a:effectLst>
                  <a:outerShdw blurRad="38100" dist="38100" dir="2700000" algn="tl">
                    <a:srgbClr val="000000">
                      <a:alpha val="43137"/>
                    </a:srgbClr>
                  </a:outerShdw>
                </a:effectLst>
                <a:latin typeface="Trebuchet MS" pitchFamily="34" charset="0"/>
              </a:rPr>
              <a:t>Sans prendre en compte le temps de réaction du tireur</a:t>
            </a:r>
          </a:p>
        </p:txBody>
      </p:sp>
      <p:sp>
        <p:nvSpPr>
          <p:cNvPr id="8" name="Rectangle 7"/>
          <p:cNvSpPr/>
          <p:nvPr/>
        </p:nvSpPr>
        <p:spPr bwMode="auto">
          <a:xfrm>
            <a:off x="5776753" y="3791622"/>
            <a:ext cx="396044" cy="324036"/>
          </a:xfrm>
          <a:prstGeom prst="rect">
            <a:avLst/>
          </a:prstGeom>
          <a:solidFill>
            <a:schemeClr val="bg1"/>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20" name="Espace réservé du contenu 3"/>
          <p:cNvSpPr txBox="1">
            <a:spLocks/>
          </p:cNvSpPr>
          <p:nvPr/>
        </p:nvSpPr>
        <p:spPr bwMode="auto">
          <a:xfrm>
            <a:off x="254384" y="555526"/>
            <a:ext cx="8638096" cy="271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5"/>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6"/>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6"/>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6"/>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6"/>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a:lnSpc>
                <a:spcPct val="110000"/>
              </a:lnSpc>
            </a:pPr>
            <a:r>
              <a:rPr lang="fr-FR" sz="2400" dirty="0"/>
              <a:t>A éviter</a:t>
            </a:r>
          </a:p>
          <a:p>
            <a:pPr lvl="1">
              <a:lnSpc>
                <a:spcPct val="110000"/>
              </a:lnSpc>
            </a:pPr>
            <a:r>
              <a:rPr lang="fr-FR" sz="1800" dirty="0"/>
              <a:t>Des paramètres trop difficiles à maîtriser : le résultat devient aléatoire </a:t>
            </a:r>
          </a:p>
        </p:txBody>
      </p:sp>
      <p:sp>
        <p:nvSpPr>
          <p:cNvPr id="22" name="Espace réservé du contenu 3"/>
          <p:cNvSpPr txBox="1">
            <a:spLocks/>
          </p:cNvSpPr>
          <p:nvPr/>
        </p:nvSpPr>
        <p:spPr bwMode="auto">
          <a:xfrm>
            <a:off x="-209196" y="1709123"/>
            <a:ext cx="4925212" cy="2090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5"/>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6"/>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6"/>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6"/>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6"/>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lvl="1">
              <a:lnSpc>
                <a:spcPct val="110000"/>
              </a:lnSpc>
            </a:pPr>
            <a:r>
              <a:rPr lang="fr-FR" sz="1600" dirty="0"/>
              <a:t>Vitesse de flèche : </a:t>
            </a:r>
          </a:p>
          <a:p>
            <a:pPr marL="457200" lvl="1" indent="0" algn="ctr">
              <a:lnSpc>
                <a:spcPct val="110000"/>
              </a:lnSpc>
              <a:buNone/>
            </a:pPr>
            <a:r>
              <a:rPr lang="fr-FR" sz="1600" dirty="0"/>
              <a:t>environ 60m/s</a:t>
            </a:r>
          </a:p>
          <a:p>
            <a:pPr marL="457200" lvl="1" indent="0" algn="ctr">
              <a:lnSpc>
                <a:spcPct val="110000"/>
              </a:lnSpc>
              <a:buNone/>
            </a:pPr>
            <a:endParaRPr lang="fr-FR" sz="1200" dirty="0"/>
          </a:p>
          <a:p>
            <a:pPr lvl="1">
              <a:lnSpc>
                <a:spcPct val="110000"/>
              </a:lnSpc>
            </a:pPr>
            <a:r>
              <a:rPr lang="fr-FR" sz="1600" dirty="0"/>
              <a:t>Durée du trajet de la flèche : </a:t>
            </a:r>
          </a:p>
          <a:p>
            <a:pPr marL="457200" lvl="1" indent="0" algn="ctr">
              <a:lnSpc>
                <a:spcPct val="110000"/>
              </a:lnSpc>
              <a:buNone/>
            </a:pPr>
            <a:r>
              <a:rPr lang="fr-FR" sz="1600" dirty="0"/>
              <a:t>20m÷60m/s=</a:t>
            </a:r>
            <a:r>
              <a:rPr lang="fr-FR" sz="1800" b="1" dirty="0"/>
              <a:t>0,33s</a:t>
            </a:r>
          </a:p>
          <a:p>
            <a:pPr marL="457200" lvl="1" indent="0" algn="ctr">
              <a:lnSpc>
                <a:spcPct val="110000"/>
              </a:lnSpc>
              <a:buNone/>
            </a:pPr>
            <a:endParaRPr lang="fr-FR" sz="1200" dirty="0"/>
          </a:p>
          <a:p>
            <a:pPr lvl="1">
              <a:lnSpc>
                <a:spcPct val="110000"/>
              </a:lnSpc>
            </a:pPr>
            <a:r>
              <a:rPr lang="fr-FR" sz="1600" dirty="0"/>
              <a:t>Pendant ce temps le sanglier a parcouru :</a:t>
            </a:r>
          </a:p>
          <a:p>
            <a:pPr marL="457200" lvl="1" indent="0" algn="ctr">
              <a:lnSpc>
                <a:spcPct val="110000"/>
              </a:lnSpc>
              <a:buNone/>
            </a:pPr>
            <a:r>
              <a:rPr lang="fr-FR" sz="1600" dirty="0"/>
              <a:t>25000m÷3600sx0.33s=</a:t>
            </a:r>
            <a:r>
              <a:rPr lang="fr-FR" sz="1800" b="1" dirty="0"/>
              <a:t>2,3m</a:t>
            </a:r>
          </a:p>
        </p:txBody>
      </p:sp>
      <p:sp>
        <p:nvSpPr>
          <p:cNvPr id="25"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26" name="Imag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732783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1+#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jumperslowmo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1700" y="857250"/>
            <a:ext cx="5184576" cy="3888432"/>
          </a:xfrm>
          <a:prstGeom prst="rect">
            <a:avLst/>
          </a:prstGeom>
        </p:spPr>
      </p:pic>
      <p:sp>
        <p:nvSpPr>
          <p:cNvPr id="69636" name="Rectangle 4"/>
          <p:cNvSpPr>
            <a:spLocks noGrp="1" noChangeAspect="1" noChangeArrowheads="1"/>
          </p:cNvSpPr>
          <p:nvPr>
            <p:ph type="title"/>
          </p:nvPr>
        </p:nvSpPr>
        <p:spPr/>
        <p:txBody>
          <a:bodyPr>
            <a:normAutofit/>
          </a:bodyPr>
          <a:lstStyle/>
          <a:p>
            <a:pPr eaLnBrk="1" hangingPunct="1"/>
            <a:r>
              <a:rPr lang="fr-FR" altLang="fr-FR" dirty="0"/>
              <a:t>Saut de la corde </a:t>
            </a:r>
            <a:r>
              <a:rPr lang="fr-FR" altLang="fr-FR" sz="2400" dirty="0"/>
              <a:t>(vidéo)</a:t>
            </a:r>
          </a:p>
        </p:txBody>
      </p:sp>
      <p:sp>
        <p:nvSpPr>
          <p:cNvPr id="9"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941325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411705" y="1644338"/>
            <a:ext cx="3905795" cy="294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Rectangle 4"/>
          <p:cNvSpPr>
            <a:spLocks noGrp="1" noChangeAspect="1" noChangeArrowheads="1"/>
          </p:cNvSpPr>
          <p:nvPr>
            <p:ph type="title"/>
          </p:nvPr>
        </p:nvSpPr>
        <p:spPr/>
        <p:txBody>
          <a:bodyPr>
            <a:normAutofit/>
          </a:bodyPr>
          <a:lstStyle/>
          <a:p>
            <a:pPr eaLnBrk="1" hangingPunct="1"/>
            <a:r>
              <a:rPr lang="fr-FR" altLang="fr-FR" dirty="0"/>
              <a:t>Analyse du Saut de la corde </a:t>
            </a:r>
            <a:r>
              <a:rPr lang="fr-FR" altLang="fr-FR" sz="1500" dirty="0"/>
              <a:t>(1)</a:t>
            </a:r>
            <a:endParaRPr lang="fr-FR" altLang="fr-FR" dirty="0"/>
          </a:p>
        </p:txBody>
      </p:sp>
      <p:sp>
        <p:nvSpPr>
          <p:cNvPr id="2" name="Espace réservé du contenu 1"/>
          <p:cNvSpPr>
            <a:spLocks noGrp="1"/>
          </p:cNvSpPr>
          <p:nvPr>
            <p:ph idx="1"/>
          </p:nvPr>
        </p:nvSpPr>
        <p:spPr/>
        <p:txBody>
          <a:bodyPr/>
          <a:lstStyle/>
          <a:p>
            <a:pPr lvl="1"/>
            <a:r>
              <a:rPr lang="fr-FR" dirty="0"/>
              <a:t>La biche est sans méfiance, vous visez un point</a:t>
            </a:r>
          </a:p>
          <a:p>
            <a:endParaRPr lang="fr-FR" dirty="0"/>
          </a:p>
        </p:txBody>
      </p:sp>
      <p:sp>
        <p:nvSpPr>
          <p:cNvPr id="8"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3002188813"/>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411701" y="1654641"/>
            <a:ext cx="3914286" cy="2933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Rectangle 4"/>
          <p:cNvSpPr>
            <a:spLocks noGrp="1" noChangeAspect="1" noChangeArrowheads="1"/>
          </p:cNvSpPr>
          <p:nvPr>
            <p:ph type="title"/>
          </p:nvPr>
        </p:nvSpPr>
        <p:spPr/>
        <p:txBody>
          <a:bodyPr>
            <a:normAutofit/>
          </a:bodyPr>
          <a:lstStyle/>
          <a:p>
            <a:pPr eaLnBrk="1" hangingPunct="1"/>
            <a:r>
              <a:rPr lang="fr-FR" altLang="fr-FR" dirty="0"/>
              <a:t>Analyse du Saut de la corde </a:t>
            </a:r>
            <a:r>
              <a:rPr lang="fr-FR" altLang="fr-FR" sz="1500" dirty="0"/>
              <a:t>(2)</a:t>
            </a:r>
            <a:endParaRPr lang="fr-FR" altLang="fr-FR" dirty="0"/>
          </a:p>
        </p:txBody>
      </p:sp>
      <p:sp>
        <p:nvSpPr>
          <p:cNvPr id="2" name="Espace réservé du contenu 1"/>
          <p:cNvSpPr>
            <a:spLocks noGrp="1"/>
          </p:cNvSpPr>
          <p:nvPr>
            <p:ph idx="1"/>
          </p:nvPr>
        </p:nvSpPr>
        <p:spPr/>
        <p:txBody>
          <a:bodyPr/>
          <a:lstStyle/>
          <a:p>
            <a:pPr lvl="1"/>
            <a:r>
              <a:rPr lang="fr-FR" dirty="0"/>
              <a:t>20 millième de seconde après la décoche la réaction débute</a:t>
            </a:r>
          </a:p>
        </p:txBody>
      </p:sp>
      <p:cxnSp>
        <p:nvCxnSpPr>
          <p:cNvPr id="3" name="Connecteur droit avec flèche 2"/>
          <p:cNvCxnSpPr/>
          <p:nvPr/>
        </p:nvCxnSpPr>
        <p:spPr bwMode="auto">
          <a:xfrm>
            <a:off x="3455878" y="1887674"/>
            <a:ext cx="468053" cy="108012"/>
          </a:xfrm>
          <a:prstGeom prst="straightConnector1">
            <a:avLst/>
          </a:prstGeom>
          <a:solidFill>
            <a:schemeClr val="accent1"/>
          </a:solidFill>
          <a:ln w="12700" cap="flat" cmpd="sng" algn="ctr">
            <a:solidFill>
              <a:srgbClr val="FF0000"/>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57980718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411700" y="1663391"/>
            <a:ext cx="3885714" cy="2924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684" name="Rectangle 4"/>
          <p:cNvSpPr>
            <a:spLocks noGrp="1" noChangeAspect="1" noChangeArrowheads="1"/>
          </p:cNvSpPr>
          <p:nvPr>
            <p:ph type="title"/>
          </p:nvPr>
        </p:nvSpPr>
        <p:spPr/>
        <p:txBody>
          <a:bodyPr>
            <a:normAutofit/>
          </a:bodyPr>
          <a:lstStyle/>
          <a:p>
            <a:pPr eaLnBrk="1" hangingPunct="1"/>
            <a:r>
              <a:rPr lang="fr-FR" altLang="fr-FR" dirty="0"/>
              <a:t>Analyse du Saut de la corde </a:t>
            </a:r>
            <a:r>
              <a:rPr lang="fr-FR" altLang="fr-FR" sz="1500" dirty="0"/>
              <a:t>(3)</a:t>
            </a:r>
            <a:endParaRPr lang="fr-FR" altLang="fr-FR" dirty="0"/>
          </a:p>
        </p:txBody>
      </p:sp>
      <p:cxnSp>
        <p:nvCxnSpPr>
          <p:cNvPr id="5" name="Connecteur droit avec flèche 4"/>
          <p:cNvCxnSpPr/>
          <p:nvPr/>
        </p:nvCxnSpPr>
        <p:spPr bwMode="auto">
          <a:xfrm>
            <a:off x="3491880" y="2190357"/>
            <a:ext cx="432049" cy="72008"/>
          </a:xfrm>
          <a:prstGeom prst="straightConnector1">
            <a:avLst/>
          </a:prstGeom>
          <a:solidFill>
            <a:schemeClr val="accent1"/>
          </a:solidFill>
          <a:ln w="12700" cap="flat" cmpd="sng" algn="ctr">
            <a:solidFill>
              <a:srgbClr val="FF0000"/>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Espace réservé du contenu 3"/>
          <p:cNvSpPr>
            <a:spLocks noGrp="1"/>
          </p:cNvSpPr>
          <p:nvPr>
            <p:ph idx="1"/>
          </p:nvPr>
        </p:nvSpPr>
        <p:spPr/>
        <p:txBody>
          <a:bodyPr/>
          <a:lstStyle/>
          <a:p>
            <a:pPr lvl="1"/>
            <a:r>
              <a:rPr lang="fr-FR" dirty="0"/>
              <a:t>75 millième de secondes après le tir la biche se baisse rapidement</a:t>
            </a:r>
          </a:p>
        </p:txBody>
      </p:sp>
      <p:sp>
        <p:nvSpPr>
          <p:cNvPr id="9"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52402804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411705" y="1707601"/>
            <a:ext cx="3905795" cy="29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Rectangle 4"/>
          <p:cNvSpPr>
            <a:spLocks noGrp="1" noChangeAspect="1" noChangeArrowheads="1"/>
          </p:cNvSpPr>
          <p:nvPr>
            <p:ph type="title"/>
          </p:nvPr>
        </p:nvSpPr>
        <p:spPr/>
        <p:txBody>
          <a:bodyPr>
            <a:normAutofit/>
          </a:bodyPr>
          <a:lstStyle/>
          <a:p>
            <a:pPr eaLnBrk="1" hangingPunct="1"/>
            <a:r>
              <a:rPr lang="fr-FR" altLang="fr-FR" dirty="0"/>
              <a:t>Analyse du Saut de la corde </a:t>
            </a:r>
            <a:r>
              <a:rPr lang="fr-FR" altLang="fr-FR" sz="1500" dirty="0"/>
              <a:t>(4)</a:t>
            </a:r>
            <a:endParaRPr lang="fr-FR" altLang="fr-FR" dirty="0"/>
          </a:p>
        </p:txBody>
      </p:sp>
      <p:sp>
        <p:nvSpPr>
          <p:cNvPr id="2" name="Espace réservé du contenu 1"/>
          <p:cNvSpPr>
            <a:spLocks noGrp="1"/>
          </p:cNvSpPr>
          <p:nvPr>
            <p:ph idx="1"/>
          </p:nvPr>
        </p:nvSpPr>
        <p:spPr/>
        <p:txBody>
          <a:bodyPr/>
          <a:lstStyle/>
          <a:p>
            <a:pPr lvl="1"/>
            <a:r>
              <a:rPr lang="fr-FR" dirty="0"/>
              <a:t>Juste avant que la flèche frappe la biche a changé à la fois de hauteur et d’angle</a:t>
            </a:r>
          </a:p>
          <a:p>
            <a:endParaRPr lang="fr-FR" dirty="0"/>
          </a:p>
        </p:txBody>
      </p:sp>
      <p:cxnSp>
        <p:nvCxnSpPr>
          <p:cNvPr id="5" name="Connecteur droit avec flèche 4"/>
          <p:cNvCxnSpPr/>
          <p:nvPr/>
        </p:nvCxnSpPr>
        <p:spPr bwMode="auto">
          <a:xfrm>
            <a:off x="3779913" y="2427720"/>
            <a:ext cx="216025" cy="108012"/>
          </a:xfrm>
          <a:prstGeom prst="straightConnector1">
            <a:avLst/>
          </a:prstGeom>
          <a:solidFill>
            <a:schemeClr val="accent1"/>
          </a:solidFill>
          <a:ln w="12700" cap="flat" cmpd="sng" algn="ctr">
            <a:solidFill>
              <a:srgbClr val="FF0000"/>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34077886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dirty="0"/>
              <a:t>Objectifs</a:t>
            </a:r>
          </a:p>
        </p:txBody>
      </p:sp>
      <p:sp>
        <p:nvSpPr>
          <p:cNvPr id="16387" name="Rectangle 3"/>
          <p:cNvSpPr>
            <a:spLocks noGrp="1" noChangeArrowheads="1"/>
          </p:cNvSpPr>
          <p:nvPr>
            <p:ph idx="1"/>
          </p:nvPr>
        </p:nvSpPr>
        <p:spPr>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lnSpc>
                <a:spcPct val="120000"/>
              </a:lnSpc>
            </a:pPr>
            <a:r>
              <a:rPr lang="fr-FR" sz="3200" b="1" dirty="0"/>
              <a:t>Transmettre des connaissances</a:t>
            </a:r>
          </a:p>
          <a:p>
            <a:pPr lvl="1"/>
            <a:r>
              <a:rPr lang="fr-FR" sz="2800" dirty="0"/>
              <a:t>Aider le futur chasseur à l’arc à acquérir les bases pour devenir rapidement compétent sur le terrain</a:t>
            </a:r>
          </a:p>
          <a:p>
            <a:pPr lvl="1"/>
            <a:endParaRPr lang="fr-FR" sz="2800" dirty="0"/>
          </a:p>
          <a:p>
            <a:pPr lvl="1"/>
            <a:r>
              <a:rPr lang="fr-FR" sz="2800" dirty="0"/>
              <a:t>La compétence est un gage d’accès aux territoires, pour le débutant, comme pour tous les archers</a:t>
            </a:r>
          </a:p>
        </p:txBody>
      </p:sp>
      <p:sp>
        <p:nvSpPr>
          <p:cNvPr id="7" name="Espace réservé du texte 6"/>
          <p:cNvSpPr>
            <a:spLocks noGrp="1"/>
          </p:cNvSpPr>
          <p:nvPr>
            <p:ph type="body" sz="quarter" idx="10"/>
          </p:nvPr>
        </p:nvSpPr>
        <p:spPr/>
        <p:txBody>
          <a:bodyPr/>
          <a:lstStyle/>
          <a:p>
            <a:r>
              <a:rPr lang="fr-FR" sz="1600" dirty="0"/>
              <a:t>F</a:t>
            </a:r>
            <a:r>
              <a:rPr lang="fr-FR" sz="1400" dirty="0"/>
              <a:t>ORMER</a:t>
            </a:r>
          </a:p>
        </p:txBody>
      </p:sp>
      <p:pic>
        <p:nvPicPr>
          <p:cNvPr id="16" name="Image 15"/>
          <p:cNvPicPr>
            <a:picLocks noChangeAspect="1"/>
          </p:cNvPicPr>
          <p:nvPr/>
        </p:nvPicPr>
        <p:blipFill>
          <a:blip r:embed="rId3"/>
          <a:stretch>
            <a:fillRect/>
          </a:stretch>
        </p:blipFill>
        <p:spPr>
          <a:xfrm>
            <a:off x="1979712" y="87017"/>
            <a:ext cx="535312" cy="481781"/>
          </a:xfrm>
          <a:prstGeom prst="rect">
            <a:avLst/>
          </a:prstGeom>
        </p:spPr>
      </p:pic>
    </p:spTree>
    <p:extLst>
      <p:ext uri="{BB962C8B-B14F-4D97-AF65-F5344CB8AC3E}">
        <p14:creationId xmlns:p14="http://schemas.microsoft.com/office/powerpoint/2010/main" val="51524076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411701" y="1679030"/>
            <a:ext cx="3914286" cy="2980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32" name="Rectangle 4"/>
          <p:cNvSpPr>
            <a:spLocks noGrp="1" noChangeAspect="1" noChangeArrowheads="1"/>
          </p:cNvSpPr>
          <p:nvPr>
            <p:ph type="title"/>
          </p:nvPr>
        </p:nvSpPr>
        <p:spPr/>
        <p:txBody>
          <a:bodyPr>
            <a:normAutofit/>
          </a:bodyPr>
          <a:lstStyle/>
          <a:p>
            <a:pPr eaLnBrk="1" hangingPunct="1"/>
            <a:r>
              <a:rPr lang="fr-FR" altLang="fr-FR" dirty="0"/>
              <a:t>Analyse du Saut de la corde </a:t>
            </a:r>
            <a:r>
              <a:rPr lang="fr-FR" altLang="fr-FR" sz="1500" dirty="0"/>
              <a:t>(5)</a:t>
            </a:r>
            <a:endParaRPr lang="fr-FR" altLang="fr-FR" dirty="0"/>
          </a:p>
        </p:txBody>
      </p:sp>
      <p:sp>
        <p:nvSpPr>
          <p:cNvPr id="2" name="Espace réservé du contenu 1"/>
          <p:cNvSpPr>
            <a:spLocks noGrp="1"/>
          </p:cNvSpPr>
          <p:nvPr>
            <p:ph idx="1"/>
          </p:nvPr>
        </p:nvSpPr>
        <p:spPr/>
        <p:txBody>
          <a:bodyPr/>
          <a:lstStyle/>
          <a:p>
            <a:pPr lvl="1"/>
            <a:r>
              <a:rPr lang="fr-FR" dirty="0"/>
              <a:t>En 1/8 seconde l’animal s’est baissé d’au moins 20 cm transformant une très bonne flèche en une blessure d’apophyse à l’issue très incertaine.</a:t>
            </a:r>
          </a:p>
        </p:txBody>
      </p:sp>
      <p:cxnSp>
        <p:nvCxnSpPr>
          <p:cNvPr id="5" name="Connecteur droit avec flèche 4"/>
          <p:cNvCxnSpPr/>
          <p:nvPr/>
        </p:nvCxnSpPr>
        <p:spPr bwMode="auto">
          <a:xfrm>
            <a:off x="3707906" y="2615171"/>
            <a:ext cx="288033" cy="124976"/>
          </a:xfrm>
          <a:prstGeom prst="straightConnector1">
            <a:avLst/>
          </a:prstGeom>
          <a:solidFill>
            <a:schemeClr val="accent1"/>
          </a:solidFill>
          <a:ln w="12700" cap="flat" cmpd="sng" algn="ctr">
            <a:solidFill>
              <a:srgbClr val="FF0000"/>
            </a:solidFill>
            <a:prstDash val="solid"/>
            <a:round/>
            <a:headEnd type="none" w="med" len="med"/>
            <a:tailEnd type="stealth"/>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79715158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a:bodyPr>
          <a:lstStyle/>
          <a:p>
            <a:pPr eaLnBrk="1" hangingPunct="1"/>
            <a:r>
              <a:rPr lang="fr-FR" dirty="0"/>
              <a:t>Tirs à proscrire : résumé</a:t>
            </a:r>
          </a:p>
        </p:txBody>
      </p:sp>
      <p:sp>
        <p:nvSpPr>
          <p:cNvPr id="2" name="Espace réservé du contenu 1"/>
          <p:cNvSpPr>
            <a:spLocks noGrp="1"/>
          </p:cNvSpPr>
          <p:nvPr>
            <p:ph idx="1"/>
          </p:nvPr>
        </p:nvSpPr>
        <p:spPr>
          <a:xfrm>
            <a:off x="457200" y="771496"/>
            <a:ext cx="8229600" cy="4104510"/>
          </a:xfrm>
        </p:spPr>
        <p:txBody>
          <a:bodyPr/>
          <a:lstStyle/>
          <a:p>
            <a:r>
              <a:rPr lang="fr-FR" dirty="0"/>
              <a:t>Il faut s’abstenir de tirer quand le gibier</a:t>
            </a:r>
          </a:p>
          <a:p>
            <a:pPr lvl="1"/>
            <a:r>
              <a:rPr lang="fr-FR" dirty="0"/>
              <a:t>Est trop loin</a:t>
            </a:r>
          </a:p>
          <a:p>
            <a:pPr lvl="1"/>
            <a:r>
              <a:rPr lang="fr-FR" dirty="0"/>
              <a:t>Est sur l’œil</a:t>
            </a:r>
          </a:p>
          <a:p>
            <a:pPr lvl="1"/>
            <a:r>
              <a:rPr lang="fr-FR" dirty="0"/>
              <a:t>Est masqué, même partiellement</a:t>
            </a:r>
          </a:p>
          <a:p>
            <a:pPr lvl="1"/>
            <a:r>
              <a:rPr lang="fr-FR" dirty="0"/>
              <a:t>Se déplace rapidement</a:t>
            </a:r>
          </a:p>
          <a:p>
            <a:pPr lvl="1"/>
            <a:r>
              <a:rPr lang="fr-FR" dirty="0"/>
              <a:t>Est dans une mauvaise position</a:t>
            </a:r>
          </a:p>
          <a:p>
            <a:pPr lvl="1"/>
            <a:r>
              <a:rPr lang="fr-FR" dirty="0"/>
              <a:t>Savoir ne pas tirer si les conditions d’un tir efficace ne sont pas réunies fait partie des compétences du chasseur accompli</a:t>
            </a:r>
          </a:p>
          <a:p>
            <a:r>
              <a:rPr lang="fr-FR" dirty="0"/>
              <a:t>C’est faire preuve de maîtrise de soi</a:t>
            </a:r>
          </a:p>
          <a:p>
            <a:endParaRPr lang="fr-FR" dirty="0"/>
          </a:p>
        </p:txBody>
      </p:sp>
      <p:sp>
        <p:nvSpPr>
          <p:cNvPr id="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73620554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normAutofit/>
          </a:bodyPr>
          <a:lstStyle/>
          <a:p>
            <a:pPr eaLnBrk="1" hangingPunct="1"/>
            <a:r>
              <a:rPr lang="fr-FR" dirty="0"/>
              <a:t>Après le tir d’un Grand Gibier</a:t>
            </a:r>
          </a:p>
        </p:txBody>
      </p:sp>
      <p:sp>
        <p:nvSpPr>
          <p:cNvPr id="2" name="Espace réservé du contenu 1"/>
          <p:cNvSpPr>
            <a:spLocks noGrp="1"/>
          </p:cNvSpPr>
          <p:nvPr>
            <p:ph idx="1"/>
          </p:nvPr>
        </p:nvSpPr>
        <p:spPr>
          <a:xfrm>
            <a:off x="251520" y="555526"/>
            <a:ext cx="6336704" cy="4104510"/>
          </a:xfrm>
        </p:spPr>
        <p:txBody>
          <a:bodyPr/>
          <a:lstStyle/>
          <a:p>
            <a:r>
              <a:rPr lang="fr-FR" dirty="0"/>
              <a:t>Attendre</a:t>
            </a:r>
          </a:p>
          <a:p>
            <a:pPr lvl="1"/>
            <a:r>
              <a:rPr lang="fr-FR" sz="1800" dirty="0"/>
              <a:t>Ne pas bouger</a:t>
            </a:r>
          </a:p>
          <a:p>
            <a:pPr lvl="1"/>
            <a:r>
              <a:rPr lang="fr-FR" sz="1800" dirty="0"/>
              <a:t>Ecouter</a:t>
            </a:r>
          </a:p>
          <a:p>
            <a:pPr lvl="1"/>
            <a:r>
              <a:rPr lang="fr-FR" sz="1800" dirty="0"/>
              <a:t>Regarder</a:t>
            </a:r>
          </a:p>
          <a:p>
            <a:pPr lvl="1"/>
            <a:r>
              <a:rPr lang="fr-FR" sz="1800" dirty="0"/>
              <a:t>Aller à l’endroit du tir avec précaution</a:t>
            </a:r>
          </a:p>
          <a:p>
            <a:pPr lvl="1"/>
            <a:r>
              <a:rPr lang="fr-FR" sz="1800" dirty="0"/>
              <a:t>Repérer les indices (les laisser sur place, ne pas les piétiner)</a:t>
            </a:r>
          </a:p>
          <a:p>
            <a:pPr lvl="1"/>
            <a:r>
              <a:rPr lang="fr-FR" sz="1800" dirty="0"/>
              <a:t>Suivre la piste sur une courte distance</a:t>
            </a:r>
          </a:p>
          <a:p>
            <a:pPr lvl="1"/>
            <a:r>
              <a:rPr lang="fr-FR" sz="1800" dirty="0"/>
              <a:t>Appeler un conducteur de chien de sang, si besoin</a:t>
            </a:r>
          </a:p>
          <a:p>
            <a:pPr lvl="2"/>
            <a:r>
              <a:rPr lang="fr-FR" sz="1600" dirty="0"/>
              <a:t>On ne tire un grand gibier que si l’on est en mesure de lancer une recherche au sang</a:t>
            </a:r>
          </a:p>
          <a:p>
            <a:pPr lvl="2"/>
            <a:r>
              <a:rPr lang="fr-FR" sz="1600" dirty="0"/>
              <a:t>Pas d’affût soir si l’on ne peut se libérer le lendemain pour une recherche</a:t>
            </a:r>
            <a:endParaRPr lang="fr-FR" sz="1800" dirty="0"/>
          </a:p>
        </p:txBody>
      </p:sp>
      <p:sp>
        <p:nvSpPr>
          <p:cNvPr id="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pic>
        <p:nvPicPr>
          <p:cNvPr id="4" name="Image 3"/>
          <p:cNvPicPr>
            <a:picLocks noChangeAspect="1"/>
          </p:cNvPicPr>
          <p:nvPr/>
        </p:nvPicPr>
        <p:blipFill>
          <a:blip r:embed="rId4"/>
          <a:stretch>
            <a:fillRect/>
          </a:stretch>
        </p:blipFill>
        <p:spPr>
          <a:xfrm>
            <a:off x="4211960" y="720857"/>
            <a:ext cx="2016224" cy="1346837"/>
          </a:xfrm>
          <a:prstGeom prst="rect">
            <a:avLst/>
          </a:prstGeom>
        </p:spPr>
      </p:pic>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03426" y="987574"/>
            <a:ext cx="2533070" cy="3209803"/>
          </a:xfrm>
          <a:prstGeom prst="rect">
            <a:avLst/>
          </a:prstGeom>
        </p:spPr>
      </p:pic>
    </p:spTree>
    <p:extLst>
      <p:ext uri="{BB962C8B-B14F-4D97-AF65-F5344CB8AC3E}">
        <p14:creationId xmlns:p14="http://schemas.microsoft.com/office/powerpoint/2010/main" val="190372602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normAutofit/>
          </a:bodyPr>
          <a:lstStyle/>
          <a:p>
            <a:pPr eaLnBrk="1" hangingPunct="1"/>
            <a:r>
              <a:rPr lang="fr-FR" dirty="0"/>
              <a:t>Après le tir d’un Grand Gibier</a:t>
            </a:r>
          </a:p>
        </p:txBody>
      </p:sp>
      <p:sp>
        <p:nvSpPr>
          <p:cNvPr id="2" name="Espace réservé du contenu 1"/>
          <p:cNvSpPr>
            <a:spLocks noGrp="1"/>
          </p:cNvSpPr>
          <p:nvPr>
            <p:ph idx="1"/>
          </p:nvPr>
        </p:nvSpPr>
        <p:spPr>
          <a:xfrm>
            <a:off x="323529" y="627480"/>
            <a:ext cx="8731702" cy="3394472"/>
          </a:xfrm>
        </p:spPr>
        <p:txBody>
          <a:bodyPr/>
          <a:lstStyle/>
          <a:p>
            <a:r>
              <a:rPr lang="fr-FR" sz="2000" dirty="0"/>
              <a:t>Les chasseurs à l’arc membres de la FFCA remplissent une fiche de tir</a:t>
            </a:r>
          </a:p>
          <a:p>
            <a:pPr lvl="1"/>
            <a:r>
              <a:rPr lang="fr-FR" sz="1400" dirty="0"/>
              <a:t>Une information essentielle pour montrer aux autres chasseurs que l’arc est efficace</a:t>
            </a:r>
          </a:p>
          <a:p>
            <a:pPr lvl="1"/>
            <a:r>
              <a:rPr lang="fr-FR" sz="1400" dirty="0"/>
              <a:t>Une analyse objective des conditions de tir et du matériel utilisé pour établir des recommandations fiables et utiles</a:t>
            </a:r>
          </a:p>
          <a:p>
            <a:pPr lvl="1"/>
            <a:endParaRPr lang="fr-FR" sz="1400" dirty="0"/>
          </a:p>
          <a:p>
            <a:pPr lvl="1"/>
            <a:endParaRPr lang="fr-FR" sz="1400" dirty="0"/>
          </a:p>
          <a:p>
            <a:pPr lvl="1"/>
            <a:endParaRPr lang="fr-FR" sz="1400" dirty="0"/>
          </a:p>
          <a:p>
            <a:pPr lvl="1"/>
            <a:endParaRPr lang="fr-FR" sz="1400" dirty="0"/>
          </a:p>
          <a:p>
            <a:pPr lvl="1"/>
            <a:endParaRPr lang="fr-FR" sz="1400" dirty="0"/>
          </a:p>
          <a:p>
            <a:pPr lvl="1"/>
            <a:endParaRPr lang="fr-FR" sz="1400" dirty="0"/>
          </a:p>
          <a:p>
            <a:pPr lvl="1"/>
            <a:endParaRPr lang="fr-FR" sz="1400" dirty="0"/>
          </a:p>
          <a:p>
            <a:pPr lvl="1"/>
            <a:endParaRPr lang="fr-FR" sz="1400" dirty="0"/>
          </a:p>
          <a:p>
            <a:pPr lvl="1"/>
            <a:endParaRPr lang="fr-FR" sz="1400" dirty="0"/>
          </a:p>
          <a:p>
            <a:r>
              <a:rPr lang="fr-FR" sz="2200" dirty="0"/>
              <a:t>Portail Internet de saisie des fiches de tir sur </a:t>
            </a:r>
            <a:r>
              <a:rPr lang="fr-FR" sz="2200" dirty="0">
                <a:hlinkClick r:id="rId3"/>
              </a:rPr>
              <a:t>www.ffca.net</a:t>
            </a:r>
            <a:endParaRPr lang="fr-FR" sz="2200" dirty="0"/>
          </a:p>
        </p:txBody>
      </p:sp>
      <p:pic>
        <p:nvPicPr>
          <p:cNvPr id="501764" name="Picture 4" descr="fiche de ti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96134" y="1573629"/>
            <a:ext cx="1801393" cy="2403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PC06128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627784" y="1749287"/>
            <a:ext cx="2110796" cy="2316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66" name="AutoShape 6"/>
          <p:cNvSpPr>
            <a:spLocks noChangeArrowheads="1"/>
          </p:cNvSpPr>
          <p:nvPr/>
        </p:nvSpPr>
        <p:spPr bwMode="auto">
          <a:xfrm>
            <a:off x="4500603" y="2593132"/>
            <a:ext cx="936625" cy="364331"/>
          </a:xfrm>
          <a:prstGeom prst="rightArrow">
            <a:avLst>
              <a:gd name="adj1" fmla="val 50000"/>
              <a:gd name="adj2" fmla="val 50274"/>
            </a:avLst>
          </a:prstGeom>
          <a:solidFill>
            <a:srgbClr val="FF6600"/>
          </a:solidFill>
          <a:ln w="9525">
            <a:solidFill>
              <a:srgbClr val="FF66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
        <p:nvSpPr>
          <p:cNvPr id="38919" name="WordArt 7"/>
          <p:cNvSpPr>
            <a:spLocks noChangeArrowheads="1" noChangeShapeType="1" noTextEdit="1"/>
          </p:cNvSpPr>
          <p:nvPr/>
        </p:nvSpPr>
        <p:spPr bwMode="auto">
          <a:xfrm rot="19687813">
            <a:off x="5842517" y="2180479"/>
            <a:ext cx="1616994" cy="637367"/>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a:tailEnd/>
                </a:ln>
                <a:solidFill>
                  <a:srgbClr val="000000"/>
                </a:solidFill>
                <a:latin typeface="Arial Black"/>
              </a:rPr>
              <a:t>Information</a:t>
            </a:r>
          </a:p>
        </p:txBody>
      </p:sp>
      <p:sp>
        <p:nvSpPr>
          <p:cNvPr id="12"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13" name="Imag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92619876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i="1" dirty="0"/>
              <a:t>Arme de contact</a:t>
            </a:r>
            <a:endParaRPr lang="fr-FR" dirty="0"/>
          </a:p>
        </p:txBody>
      </p:sp>
      <p:sp>
        <p:nvSpPr>
          <p:cNvPr id="3" name="Espace réservé du texte 2"/>
          <p:cNvSpPr>
            <a:spLocks noGrp="1"/>
          </p:cNvSpPr>
          <p:nvPr>
            <p:ph type="body" sz="quarter" idx="10"/>
          </p:nvPr>
        </p:nvSpPr>
        <p:spPr/>
        <p:txBody>
          <a:bodyPr/>
          <a:lstStyle/>
          <a:p>
            <a:r>
              <a:rPr lang="fr-FR" i="1" dirty="0"/>
              <a:t>L’arc de chasse</a:t>
            </a:r>
            <a:endParaRPr lang="fr-FR" dirty="0"/>
          </a:p>
        </p:txBody>
      </p:sp>
      <p:sp>
        <p:nvSpPr>
          <p:cNvPr id="39938" name="Rectangle 2"/>
          <p:cNvSpPr>
            <a:spLocks noGrp="1" noChangeArrowheads="1"/>
          </p:cNvSpPr>
          <p:nvPr>
            <p:ph type="title"/>
          </p:nvPr>
        </p:nvSpPr>
        <p:spPr>
          <a:noFill/>
        </p:spPr>
        <p:txBody>
          <a:bodyPr/>
          <a:lstStyle/>
          <a:p>
            <a:pPr eaLnBrk="1" hangingPunct="1"/>
            <a:endParaRPr lang="fr-FR" sz="2000" b="0" i="1" dirty="0"/>
          </a:p>
        </p:txBody>
      </p:sp>
      <p:sp>
        <p:nvSpPr>
          <p:cNvPr id="12" name="Espace réservé du texte 1"/>
          <p:cNvSpPr>
            <a:spLocks noGrp="1"/>
          </p:cNvSpPr>
          <p:nvPr>
            <p:ph type="body" sz="quarter" idx="10"/>
          </p:nvPr>
        </p:nvSpPr>
        <p:spPr>
          <a:xfrm>
            <a:off x="0" y="51470"/>
            <a:ext cx="1835696" cy="576010"/>
          </a:xfrm>
        </p:spPr>
        <p:txBody>
          <a:bodyPr/>
          <a:lstStyle/>
          <a:p>
            <a:pPr algn="l"/>
            <a:r>
              <a:rPr lang="fr-FR" sz="1600" b="0" dirty="0">
                <a:solidFill>
                  <a:srgbClr val="FCD600"/>
                </a:solidFill>
              </a:rPr>
              <a:t>LE MATERIEL</a:t>
            </a: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424844769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normAutofit/>
          </a:bodyPr>
          <a:lstStyle/>
          <a:p>
            <a:pPr eaLnBrk="1" hangingPunct="1"/>
            <a:r>
              <a:rPr lang="fr-FR" dirty="0"/>
              <a:t>Arcs de chasse</a:t>
            </a:r>
          </a:p>
        </p:txBody>
      </p:sp>
      <p:pic>
        <p:nvPicPr>
          <p:cNvPr id="4" name="Image 3"/>
          <p:cNvPicPr>
            <a:picLocks noChangeAspect="1"/>
          </p:cNvPicPr>
          <p:nvPr/>
        </p:nvPicPr>
        <p:blipFill rotWithShape="1">
          <a:blip r:embed="rId3" cstate="screen">
            <a:lum/>
            <a:alphaModFix/>
            <a:extLst>
              <a:ext uri="{28A0092B-C50C-407E-A947-70E740481C1C}">
                <a14:useLocalDpi xmlns:a14="http://schemas.microsoft.com/office/drawing/2010/main"/>
              </a:ext>
            </a:extLst>
          </a:blip>
          <a:srcRect/>
          <a:stretch/>
        </p:blipFill>
        <p:spPr>
          <a:xfrm rot="16200000">
            <a:off x="3532483" y="1586116"/>
            <a:ext cx="2006011" cy="4752160"/>
          </a:xfrm>
          <a:prstGeom prst="rect">
            <a:avLst/>
          </a:prstGeom>
          <a:noFill/>
          <a:ln>
            <a:noFill/>
          </a:ln>
        </p:spPr>
      </p:pic>
      <p:pic>
        <p:nvPicPr>
          <p:cNvPr id="2" name="Image 1"/>
          <p:cNvPicPr>
            <a:picLocks noChangeAspect="1"/>
          </p:cNvPicPr>
          <p:nvPr/>
        </p:nvPicPr>
        <p:blipFill>
          <a:blip r:embed="rId4"/>
          <a:stretch>
            <a:fillRect/>
          </a:stretch>
        </p:blipFill>
        <p:spPr>
          <a:xfrm>
            <a:off x="1575764" y="1347313"/>
            <a:ext cx="6438900" cy="1581150"/>
          </a:xfrm>
          <a:prstGeom prst="rect">
            <a:avLst/>
          </a:prstGeom>
        </p:spPr>
      </p:pic>
      <p:sp>
        <p:nvSpPr>
          <p:cNvPr id="9" name="Espace réservé du contenu 8"/>
          <p:cNvSpPr>
            <a:spLocks noGrp="1"/>
          </p:cNvSpPr>
          <p:nvPr>
            <p:ph idx="1"/>
          </p:nvPr>
        </p:nvSpPr>
        <p:spPr>
          <a:xfrm>
            <a:off x="457200" y="627480"/>
            <a:ext cx="6563072" cy="4104510"/>
          </a:xfrm>
        </p:spPr>
        <p:txBody>
          <a:bodyPr/>
          <a:lstStyle/>
          <a:p>
            <a:r>
              <a:rPr lang="fr-FR" dirty="0"/>
              <a:t>Les arcs dits « traditionnels »</a:t>
            </a:r>
          </a:p>
          <a:p>
            <a:endParaRPr lang="fr-FR" sz="2000" dirty="0"/>
          </a:p>
          <a:p>
            <a:endParaRPr lang="fr-FR" dirty="0"/>
          </a:p>
          <a:p>
            <a:endParaRPr lang="fr-FR" dirty="0"/>
          </a:p>
          <a:p>
            <a:r>
              <a:rPr lang="fr-FR" dirty="0"/>
              <a:t>Les arcs à mécanisme</a:t>
            </a:r>
          </a:p>
          <a:p>
            <a:endParaRPr lang="fr-FR" dirty="0"/>
          </a:p>
        </p:txBody>
      </p:sp>
      <p:sp>
        <p:nvSpPr>
          <p:cNvPr id="7"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423231088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2"/>
          <p:cNvSpPr>
            <a:spLocks noGrp="1" noChangeArrowheads="1"/>
          </p:cNvSpPr>
          <p:nvPr>
            <p:ph idx="1"/>
          </p:nvPr>
        </p:nvSpPr>
        <p:spPr>
          <a:xfrm>
            <a:off x="251520" y="627480"/>
            <a:ext cx="8784976" cy="410451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fr-FR" dirty="0"/>
              <a:t>Les unités sont anglo-saxonnes </a:t>
            </a:r>
          </a:p>
          <a:p>
            <a:pPr lvl="1"/>
            <a:r>
              <a:rPr lang="fr-FR" dirty="0"/>
              <a:t>Les longueurs sont exprimées en pouces (ou </a:t>
            </a:r>
            <a:r>
              <a:rPr lang="fr-FR" dirty="0" err="1"/>
              <a:t>inches</a:t>
            </a:r>
            <a:r>
              <a:rPr lang="fr-FR" dirty="0"/>
              <a:t>) : </a:t>
            </a:r>
          </a:p>
          <a:p>
            <a:pPr marL="457200" lvl="1" indent="0" algn="ctr">
              <a:buNone/>
            </a:pPr>
            <a:r>
              <a:rPr lang="fr-FR" dirty="0"/>
              <a:t>1in.= 2.54 cm</a:t>
            </a:r>
          </a:p>
          <a:p>
            <a:pPr lvl="1"/>
            <a:endParaRPr lang="fr-FR" sz="1200" dirty="0"/>
          </a:p>
          <a:p>
            <a:pPr lvl="1"/>
            <a:r>
              <a:rPr lang="fr-FR" dirty="0"/>
              <a:t>Les vitesses sont exprimées en pieds/s  (ou </a:t>
            </a:r>
            <a:r>
              <a:rPr lang="fr-FR" dirty="0" err="1"/>
              <a:t>feet</a:t>
            </a:r>
            <a:r>
              <a:rPr lang="fr-FR" dirty="0"/>
              <a:t> per second)  :</a:t>
            </a:r>
          </a:p>
          <a:p>
            <a:pPr marL="457200" lvl="1" indent="0" algn="ctr">
              <a:buNone/>
            </a:pPr>
            <a:r>
              <a:rPr lang="fr-FR" dirty="0"/>
              <a:t> 1fps= 0,304 m/s</a:t>
            </a:r>
          </a:p>
          <a:p>
            <a:pPr lvl="1"/>
            <a:endParaRPr lang="fr-FR" sz="1200" dirty="0"/>
          </a:p>
          <a:p>
            <a:pPr lvl="1"/>
            <a:r>
              <a:rPr lang="fr-FR" dirty="0"/>
              <a:t>la force d’un arc est exprimée en livres (ou pound) : </a:t>
            </a:r>
          </a:p>
          <a:p>
            <a:pPr marL="457200" lvl="1" indent="0" algn="ctr">
              <a:buNone/>
            </a:pPr>
            <a:r>
              <a:rPr lang="fr-FR" dirty="0"/>
              <a:t>1# = 454 g</a:t>
            </a:r>
          </a:p>
          <a:p>
            <a:pPr lvl="1"/>
            <a:endParaRPr lang="fr-FR" sz="1200" dirty="0"/>
          </a:p>
          <a:p>
            <a:pPr lvl="1"/>
            <a:r>
              <a:rPr lang="fr-FR" dirty="0"/>
              <a:t>Les masses sont exprimées en grains :  </a:t>
            </a:r>
          </a:p>
          <a:p>
            <a:pPr marL="457200" lvl="1" indent="0" algn="ctr">
              <a:buNone/>
            </a:pPr>
            <a:r>
              <a:rPr lang="fr-FR" dirty="0"/>
              <a:t>1grain=0.0647g   1g=15.5 grains</a:t>
            </a:r>
          </a:p>
        </p:txBody>
      </p:sp>
      <p:sp>
        <p:nvSpPr>
          <p:cNvPr id="3" name="Titre 2"/>
          <p:cNvSpPr>
            <a:spLocks noGrp="1"/>
          </p:cNvSpPr>
          <p:nvPr>
            <p:ph type="title"/>
          </p:nvPr>
        </p:nvSpPr>
        <p:spPr/>
        <p:txBody>
          <a:bodyPr/>
          <a:lstStyle/>
          <a:p>
            <a:r>
              <a:rPr lang="fr-FR" dirty="0"/>
              <a:t>Quelques termes</a:t>
            </a:r>
          </a:p>
        </p:txBody>
      </p:sp>
      <p:sp>
        <p:nvSpPr>
          <p:cNvPr id="5"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384861367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2"/>
          <p:cNvSpPr>
            <a:spLocks noGrp="1" noChangeArrowheads="1"/>
          </p:cNvSpPr>
          <p:nvPr>
            <p:ph idx="1"/>
          </p:nvPr>
        </p:nvSpPr>
        <p:spPr>
          <a:xfrm>
            <a:off x="314647" y="483464"/>
            <a:ext cx="8229600" cy="4104510"/>
          </a:xfrm>
          <a:noFill/>
        </p:spPr>
        <p:txBody>
          <a:bodyPr>
            <a:normAutofit/>
          </a:bodyPr>
          <a:lstStyle/>
          <a:p>
            <a:pPr eaLnBrk="1" hangingPunct="1">
              <a:lnSpc>
                <a:spcPct val="150000"/>
              </a:lnSpc>
            </a:pPr>
            <a:r>
              <a:rPr lang="fr-FR" dirty="0"/>
              <a:t>L’archerie a ses propres termes</a:t>
            </a:r>
          </a:p>
          <a:p>
            <a:pPr lvl="1" eaLnBrk="1" hangingPunct="1"/>
            <a:r>
              <a:rPr lang="fr-FR" b="1" dirty="0"/>
              <a:t>Bander l’arc</a:t>
            </a:r>
            <a:r>
              <a:rPr lang="fr-FR" dirty="0"/>
              <a:t>, c’est fixer la corde sur l’arc</a:t>
            </a:r>
          </a:p>
          <a:p>
            <a:pPr lvl="2" eaLnBrk="1" hangingPunct="1"/>
            <a:r>
              <a:rPr lang="fr-FR" b="1" dirty="0"/>
              <a:t>Le band </a:t>
            </a:r>
            <a:r>
              <a:rPr lang="fr-FR" dirty="0"/>
              <a:t>est la distance (au repos) entre la corde et la poignée</a:t>
            </a: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361" y="1942916"/>
            <a:ext cx="2278167" cy="2357026"/>
          </a:xfrm>
          <a:prstGeom prst="rect">
            <a:avLst/>
          </a:prstGeom>
        </p:spPr>
      </p:pic>
      <p:sp>
        <p:nvSpPr>
          <p:cNvPr id="7" name="Titre 6"/>
          <p:cNvSpPr>
            <a:spLocks noGrp="1"/>
          </p:cNvSpPr>
          <p:nvPr>
            <p:ph type="title"/>
          </p:nvPr>
        </p:nvSpPr>
        <p:spPr/>
        <p:txBody>
          <a:bodyPr/>
          <a:lstStyle/>
          <a:p>
            <a:r>
              <a:rPr lang="fr-FR" dirty="0"/>
              <a:t>Quelques termes</a:t>
            </a:r>
          </a:p>
        </p:txBody>
      </p:sp>
      <p:sp>
        <p:nvSpPr>
          <p:cNvPr id="15"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sp>
        <p:nvSpPr>
          <p:cNvPr id="11" name="Rectangle 22"/>
          <p:cNvSpPr txBox="1">
            <a:spLocks noChangeArrowheads="1"/>
          </p:cNvSpPr>
          <p:nvPr/>
        </p:nvSpPr>
        <p:spPr bwMode="auto">
          <a:xfrm>
            <a:off x="3060340" y="4007070"/>
            <a:ext cx="5976156" cy="888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lnSpcReduction="10000"/>
          </a:bodyPr>
          <a:lstStyle>
            <a:lvl1pPr marL="457200" indent="-457200" eaLnBrk="1" hangingPunct="1">
              <a:lnSpc>
                <a:spcPct val="150000"/>
              </a:lnSpc>
              <a:spcBef>
                <a:spcPct val="20000"/>
              </a:spcBef>
              <a:buFontTx/>
              <a:buBlip>
                <a:blip r:embed="rId4"/>
              </a:buBlip>
              <a:defRPr lang="fr-FR" sz="2800">
                <a:solidFill>
                  <a:srgbClr val="800000"/>
                </a:solidFill>
                <a:effectLst>
                  <a:outerShdw blurRad="38100" dist="38100" dir="2700000" algn="tl">
                    <a:srgbClr val="000000">
                      <a:alpha val="43137"/>
                    </a:srgbClr>
                  </a:outerShdw>
                </a:effectLst>
                <a:latin typeface="Trebuchet MS" pitchFamily="34" charset="0"/>
              </a:defRPr>
            </a:lvl1pPr>
            <a:lvl2pPr marL="800100" lvl="1" indent="-342900" eaLnBrk="1" hangingPunct="1">
              <a:lnSpc>
                <a:spcPct val="150000"/>
              </a:lnSpc>
              <a:spcBef>
                <a:spcPct val="20000"/>
              </a:spcBef>
              <a:buFontTx/>
              <a:buBlip>
                <a:blip r:embed="rId5"/>
              </a:buBlip>
              <a:defRPr lang="fr-FR" sz="2000" b="1" i="1">
                <a:latin typeface="Trebuchet MS" pitchFamily="34" charset="0"/>
              </a:defRPr>
            </a:lvl2pPr>
            <a:lvl3pPr marL="1200150" lvl="2" indent="-285750" eaLnBrk="1" hangingPunct="1">
              <a:lnSpc>
                <a:spcPct val="150000"/>
              </a:lnSpc>
              <a:spcBef>
                <a:spcPct val="20000"/>
              </a:spcBef>
              <a:buFontTx/>
              <a:buBlip>
                <a:blip r:embed="rId5"/>
              </a:buBlip>
              <a:defRPr lang="fr-FR" b="1" i="1">
                <a:latin typeface="Trebuchet MS" pitchFamily="34" charset="0"/>
              </a:defRPr>
            </a:lvl3pPr>
            <a:lvl4pPr marL="1600200" indent="-228600" eaLnBrk="1" hangingPunct="1">
              <a:spcBef>
                <a:spcPct val="20000"/>
              </a:spcBef>
              <a:buFontTx/>
              <a:buBlip>
                <a:blip r:embed="rId5"/>
              </a:buBlip>
              <a:defRPr lang="fr-FR" sz="1600" i="1">
                <a:latin typeface="Trebuchet MS" pitchFamily="34" charset="0"/>
              </a:defRPr>
            </a:lvl4pPr>
            <a:lvl5pPr marL="2057400" indent="-228600" eaLnBrk="1" hangingPunct="1">
              <a:spcBef>
                <a:spcPct val="20000"/>
              </a:spcBef>
              <a:buFontTx/>
              <a:buBlip>
                <a:blip r:embed="rId5"/>
              </a:buBlip>
              <a:defRPr sz="2000">
                <a:latin typeface="Trebuchet MS" pitchFamily="34" charset="0"/>
              </a:defRPr>
            </a:lvl5pPr>
            <a:lvl6pPr marL="2514600" indent="-228600" fontAlgn="base">
              <a:spcBef>
                <a:spcPct val="20000"/>
              </a:spcBef>
              <a:spcAft>
                <a:spcPct val="0"/>
              </a:spcAft>
              <a:buChar char="»"/>
              <a:defRPr sz="2000">
                <a:solidFill>
                  <a:srgbClr val="006600"/>
                </a:solidFill>
                <a:latin typeface="+mn-lt"/>
              </a:defRPr>
            </a:lvl6pPr>
            <a:lvl7pPr marL="2971800" indent="-228600" fontAlgn="base">
              <a:spcBef>
                <a:spcPct val="20000"/>
              </a:spcBef>
              <a:spcAft>
                <a:spcPct val="0"/>
              </a:spcAft>
              <a:buChar char="»"/>
              <a:defRPr sz="2000">
                <a:solidFill>
                  <a:srgbClr val="006600"/>
                </a:solidFill>
                <a:latin typeface="+mn-lt"/>
              </a:defRPr>
            </a:lvl7pPr>
            <a:lvl8pPr marL="3429000" indent="-228600" fontAlgn="base">
              <a:spcBef>
                <a:spcPct val="20000"/>
              </a:spcBef>
              <a:spcAft>
                <a:spcPct val="0"/>
              </a:spcAft>
              <a:buChar char="»"/>
              <a:defRPr sz="2000">
                <a:solidFill>
                  <a:srgbClr val="006600"/>
                </a:solidFill>
                <a:latin typeface="+mn-lt"/>
              </a:defRPr>
            </a:lvl8pPr>
            <a:lvl9pPr marL="3886200" indent="-228600" fontAlgn="base">
              <a:spcBef>
                <a:spcPct val="20000"/>
              </a:spcBef>
              <a:spcAft>
                <a:spcPct val="0"/>
              </a:spcAft>
              <a:buChar char="»"/>
              <a:defRPr sz="2000">
                <a:solidFill>
                  <a:srgbClr val="006600"/>
                </a:solidFill>
                <a:latin typeface="+mn-lt"/>
              </a:defRPr>
            </a:lvl9pPr>
          </a:lstStyle>
          <a:p>
            <a:pPr lvl="2"/>
            <a:r>
              <a:rPr lang="fr-FR" dirty="0"/>
              <a:t>Armer l’arc, </a:t>
            </a:r>
            <a:r>
              <a:rPr lang="fr-FR" b="0" dirty="0"/>
              <a:t>c’est amener l’arc en position de tir (mettre les branches en contrainte)</a:t>
            </a:r>
          </a:p>
        </p:txBody>
      </p:sp>
      <p:pic>
        <p:nvPicPr>
          <p:cNvPr id="12" name="Image 11"/>
          <p:cNvPicPr>
            <a:picLocks noChangeAspect="1"/>
          </p:cNvPicPr>
          <p:nvPr/>
        </p:nvPicPr>
        <p:blipFill rotWithShape="1">
          <a:blip r:embed="rId6" cstate="screen">
            <a:lum/>
            <a:alphaModFix/>
            <a:extLst>
              <a:ext uri="{28A0092B-C50C-407E-A947-70E740481C1C}">
                <a14:useLocalDpi xmlns:a14="http://schemas.microsoft.com/office/drawing/2010/main"/>
              </a:ext>
            </a:extLst>
          </a:blip>
          <a:srcRect/>
          <a:stretch/>
        </p:blipFill>
        <p:spPr>
          <a:xfrm rot="5400000">
            <a:off x="3649659" y="1862350"/>
            <a:ext cx="1253066" cy="2968464"/>
          </a:xfrm>
          <a:prstGeom prst="rect">
            <a:avLst/>
          </a:prstGeom>
          <a:noFill/>
          <a:ln>
            <a:noFill/>
          </a:ln>
        </p:spPr>
      </p:pic>
      <p:sp>
        <p:nvSpPr>
          <p:cNvPr id="3" name="ZoneTexte 2"/>
          <p:cNvSpPr txBox="1"/>
          <p:nvPr/>
        </p:nvSpPr>
        <p:spPr>
          <a:xfrm>
            <a:off x="3552917" y="2188583"/>
            <a:ext cx="723275" cy="369332"/>
          </a:xfrm>
          <a:prstGeom prst="rect">
            <a:avLst/>
          </a:prstGeom>
          <a:noFill/>
        </p:spPr>
        <p:txBody>
          <a:bodyPr wrap="none" rtlCol="0">
            <a:spAutoFit/>
          </a:bodyPr>
          <a:lstStyle/>
          <a:p>
            <a:r>
              <a:rPr lang="fr-FR" dirty="0">
                <a:solidFill>
                  <a:srgbClr val="FF0000"/>
                </a:solidFill>
              </a:rPr>
              <a:t>Band</a:t>
            </a:r>
          </a:p>
        </p:txBody>
      </p:sp>
      <p:sp>
        <p:nvSpPr>
          <p:cNvPr id="17" name="ZoneTexte 16"/>
          <p:cNvSpPr txBox="1"/>
          <p:nvPr/>
        </p:nvSpPr>
        <p:spPr>
          <a:xfrm>
            <a:off x="4095239" y="3603783"/>
            <a:ext cx="723275" cy="369332"/>
          </a:xfrm>
          <a:prstGeom prst="rect">
            <a:avLst/>
          </a:prstGeom>
          <a:noFill/>
        </p:spPr>
        <p:txBody>
          <a:bodyPr wrap="none" rtlCol="0">
            <a:spAutoFit/>
          </a:bodyPr>
          <a:lstStyle/>
          <a:p>
            <a:r>
              <a:rPr lang="fr-FR" dirty="0">
                <a:solidFill>
                  <a:srgbClr val="FF0000"/>
                </a:solidFill>
              </a:rPr>
              <a:t>Band</a:t>
            </a:r>
          </a:p>
        </p:txBody>
      </p:sp>
      <p:pic>
        <p:nvPicPr>
          <p:cNvPr id="16" name="Imag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pic>
        <p:nvPicPr>
          <p:cNvPr id="23" name="Image 2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6200000">
            <a:off x="3747248" y="346173"/>
            <a:ext cx="719126" cy="4169723"/>
          </a:xfrm>
          <a:prstGeom prst="rect">
            <a:avLst/>
          </a:prstGeom>
        </p:spPr>
      </p:pic>
      <p:cxnSp>
        <p:nvCxnSpPr>
          <p:cNvPr id="20" name="Connecteur droit avec flèche 19"/>
          <p:cNvCxnSpPr/>
          <p:nvPr/>
        </p:nvCxnSpPr>
        <p:spPr bwMode="auto">
          <a:xfrm flipH="1" flipV="1">
            <a:off x="4106812" y="3344934"/>
            <a:ext cx="1638" cy="534916"/>
          </a:xfrm>
          <a:prstGeom prst="straightConnector1">
            <a:avLst/>
          </a:prstGeom>
          <a:solidFill>
            <a:schemeClr val="accent1"/>
          </a:solidFill>
          <a:ln w="19050"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eur droit avec flèche 12"/>
          <p:cNvCxnSpPr/>
          <p:nvPr/>
        </p:nvCxnSpPr>
        <p:spPr bwMode="auto">
          <a:xfrm>
            <a:off x="4211960" y="2165713"/>
            <a:ext cx="3478" cy="442013"/>
          </a:xfrm>
          <a:prstGeom prst="straightConnector1">
            <a:avLst/>
          </a:prstGeom>
          <a:solidFill>
            <a:schemeClr val="accent1"/>
          </a:solidFill>
          <a:ln w="19050"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076"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760424" y="2188583"/>
            <a:ext cx="3286890" cy="193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311944"/>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447889" y="1419622"/>
            <a:ext cx="2251903" cy="3168352"/>
            <a:chOff x="695403" y="1347614"/>
            <a:chExt cx="2215901" cy="3240450"/>
          </a:xfrm>
        </p:grpSpPr>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576" y="1347614"/>
              <a:ext cx="2155728" cy="3240450"/>
            </a:xfrm>
            <a:prstGeom prst="rect">
              <a:avLst/>
            </a:prstGeom>
          </p:spPr>
        </p:pic>
        <p:cxnSp>
          <p:nvCxnSpPr>
            <p:cNvPr id="5" name="Connecteur droit 4"/>
            <p:cNvCxnSpPr/>
            <p:nvPr/>
          </p:nvCxnSpPr>
          <p:spPr bwMode="auto">
            <a:xfrm flipH="1">
              <a:off x="1168000" y="2857443"/>
              <a:ext cx="1531286" cy="32696"/>
            </a:xfrm>
            <a:prstGeom prst="line">
              <a:avLst/>
            </a:prstGeom>
            <a:ln w="19050" cap="flat" cmpd="sng" algn="ctr">
              <a:solidFill>
                <a:srgbClr val="FF0000"/>
              </a:solidFill>
              <a:prstDash val="solid"/>
              <a:round/>
              <a:headEnd type="arrow" w="med" len="med"/>
              <a:tailEnd type="arrow" w="med" len="med"/>
            </a:ln>
            <a:extLst/>
          </p:spPr>
          <p:style>
            <a:lnRef idx="0">
              <a:scrgbClr r="0" g="0" b="0"/>
            </a:lnRef>
            <a:fillRef idx="0">
              <a:scrgbClr r="0" g="0" b="0"/>
            </a:fillRef>
            <a:effectRef idx="0">
              <a:scrgbClr r="0" g="0" b="0"/>
            </a:effectRef>
            <a:fontRef idx="minor">
              <a:schemeClr val="tx1"/>
            </a:fontRef>
          </p:style>
        </p:cxnSp>
        <p:cxnSp>
          <p:nvCxnSpPr>
            <p:cNvPr id="20" name="Connecteur droit 19"/>
            <p:cNvCxnSpPr/>
            <p:nvPr/>
          </p:nvCxnSpPr>
          <p:spPr bwMode="auto">
            <a:xfrm flipH="1">
              <a:off x="971684" y="2890139"/>
              <a:ext cx="180020" cy="0"/>
            </a:xfrm>
            <a:prstGeom prst="line">
              <a:avLst/>
            </a:prstGeom>
            <a:ln w="15875" cap="flat" cmpd="sng" algn="ctr">
              <a:solidFill>
                <a:srgbClr val="92D050"/>
              </a:solidFill>
              <a:prstDash val="solid"/>
              <a:round/>
              <a:headEnd type="stealth" w="med" len="med"/>
              <a:tailEnd type="stealth" w="med" len="med"/>
            </a:ln>
            <a:extLst/>
          </p:spPr>
          <p:style>
            <a:lnRef idx="0">
              <a:scrgbClr r="0" g="0" b="0"/>
            </a:lnRef>
            <a:fillRef idx="0">
              <a:scrgbClr r="0" g="0" b="0"/>
            </a:fillRef>
            <a:effectRef idx="0">
              <a:scrgbClr r="0" g="0" b="0"/>
            </a:effectRef>
            <a:fontRef idx="minor">
              <a:schemeClr val="tx1"/>
            </a:fontRef>
          </p:style>
        </p:cxnSp>
        <p:cxnSp>
          <p:nvCxnSpPr>
            <p:cNvPr id="23" name="Connecteur droit 22"/>
            <p:cNvCxnSpPr/>
            <p:nvPr/>
          </p:nvCxnSpPr>
          <p:spPr bwMode="auto">
            <a:xfrm flipV="1">
              <a:off x="971684" y="2832894"/>
              <a:ext cx="0" cy="519521"/>
            </a:xfrm>
            <a:prstGeom prst="line">
              <a:avLst/>
            </a:prstGeom>
            <a:ln w="19050" cap="flat" cmpd="sng" algn="ctr">
              <a:solidFill>
                <a:schemeClr val="accent2"/>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26" name="Connecteur droit 25"/>
            <p:cNvCxnSpPr/>
            <p:nvPr/>
          </p:nvCxnSpPr>
          <p:spPr bwMode="auto">
            <a:xfrm flipV="1">
              <a:off x="1151704" y="2523181"/>
              <a:ext cx="0" cy="519521"/>
            </a:xfrm>
            <a:prstGeom prst="line">
              <a:avLst/>
            </a:prstGeom>
            <a:ln w="19050" cap="flat" cmpd="sng" algn="ctr">
              <a:solidFill>
                <a:srgbClr val="FF00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28" name="Connecteur droit 27"/>
            <p:cNvCxnSpPr/>
            <p:nvPr/>
          </p:nvCxnSpPr>
          <p:spPr bwMode="auto">
            <a:xfrm flipV="1">
              <a:off x="2699285" y="2713588"/>
              <a:ext cx="0" cy="519521"/>
            </a:xfrm>
            <a:prstGeom prst="line">
              <a:avLst/>
            </a:prstGeom>
            <a:ln w="19050" cap="flat" cmpd="sng" algn="ctr">
              <a:solidFill>
                <a:srgbClr val="FF00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31" name="Connecteur droit 30"/>
            <p:cNvCxnSpPr/>
            <p:nvPr/>
          </p:nvCxnSpPr>
          <p:spPr bwMode="auto">
            <a:xfrm flipH="1">
              <a:off x="971341" y="3175081"/>
              <a:ext cx="1727947" cy="14568"/>
            </a:xfrm>
            <a:prstGeom prst="line">
              <a:avLst/>
            </a:prstGeom>
            <a:ln w="19050" cap="flat" cmpd="sng" algn="ctr">
              <a:solidFill>
                <a:schemeClr val="accent2"/>
              </a:solidFill>
              <a:prstDash val="solid"/>
              <a:round/>
              <a:headEnd type="arrow" w="med" len="med"/>
              <a:tailEnd type="arrow" w="med" len="med"/>
            </a:ln>
            <a:extLst/>
          </p:spPr>
          <p:style>
            <a:lnRef idx="0">
              <a:scrgbClr r="0" g="0" b="0"/>
            </a:lnRef>
            <a:fillRef idx="0">
              <a:scrgbClr r="0" g="0" b="0"/>
            </a:fillRef>
            <a:effectRef idx="0">
              <a:scrgbClr r="0" g="0" b="0"/>
            </a:effectRef>
            <a:fontRef idx="minor">
              <a:schemeClr val="tx1"/>
            </a:fontRef>
          </p:style>
        </p:cxnSp>
        <p:sp>
          <p:nvSpPr>
            <p:cNvPr id="33" name="ZoneTexte 32"/>
            <p:cNvSpPr txBox="1"/>
            <p:nvPr/>
          </p:nvSpPr>
          <p:spPr>
            <a:xfrm>
              <a:off x="1248356" y="2466683"/>
              <a:ext cx="1404157" cy="430887"/>
            </a:xfrm>
            <a:prstGeom prst="rect">
              <a:avLst/>
            </a:prstGeom>
            <a:noFill/>
          </p:spPr>
          <p:txBody>
            <a:bodyPr wrap="square" rtlCol="0">
              <a:spAutoFit/>
            </a:bodyPr>
            <a:lstStyle/>
            <a:p>
              <a:r>
                <a:rPr lang="fr-FR" sz="1100" dirty="0"/>
                <a:t>Point d’encochage</a:t>
              </a:r>
            </a:p>
            <a:p>
              <a:r>
                <a:rPr lang="fr-FR" sz="1100" dirty="0"/>
                <a:t>Creux de poignée</a:t>
              </a:r>
            </a:p>
          </p:txBody>
        </p:sp>
        <p:sp>
          <p:nvSpPr>
            <p:cNvPr id="36" name="ZoneTexte 35"/>
            <p:cNvSpPr txBox="1"/>
            <p:nvPr/>
          </p:nvSpPr>
          <p:spPr>
            <a:xfrm>
              <a:off x="1159855" y="3148050"/>
              <a:ext cx="1547581" cy="261610"/>
            </a:xfrm>
            <a:prstGeom prst="rect">
              <a:avLst/>
            </a:prstGeom>
            <a:noFill/>
          </p:spPr>
          <p:txBody>
            <a:bodyPr wrap="square" rtlCol="0">
              <a:spAutoFit/>
            </a:bodyPr>
            <a:lstStyle/>
            <a:p>
              <a:r>
                <a:rPr lang="fr-FR" sz="1100" dirty="0"/>
                <a:t>Allonge norme AMO</a:t>
              </a:r>
            </a:p>
          </p:txBody>
        </p:sp>
        <p:sp>
          <p:nvSpPr>
            <p:cNvPr id="37" name="ZoneTexte 36"/>
            <p:cNvSpPr txBox="1"/>
            <p:nvPr/>
          </p:nvSpPr>
          <p:spPr>
            <a:xfrm>
              <a:off x="695403" y="2583937"/>
              <a:ext cx="504318" cy="261610"/>
            </a:xfrm>
            <a:prstGeom prst="rect">
              <a:avLst/>
            </a:prstGeom>
            <a:noFill/>
          </p:spPr>
          <p:txBody>
            <a:bodyPr wrap="square" rtlCol="0">
              <a:spAutoFit/>
            </a:bodyPr>
            <a:lstStyle/>
            <a:p>
              <a:r>
                <a:rPr lang="fr-FR" sz="1100" dirty="0"/>
                <a:t>1’’ ¾</a:t>
              </a:r>
            </a:p>
          </p:txBody>
        </p:sp>
      </p:grpSp>
      <p:sp>
        <p:nvSpPr>
          <p:cNvPr id="4" name="Titre 3"/>
          <p:cNvSpPr>
            <a:spLocks noGrp="1"/>
          </p:cNvSpPr>
          <p:nvPr>
            <p:ph type="title"/>
          </p:nvPr>
        </p:nvSpPr>
        <p:spPr/>
        <p:txBody>
          <a:bodyPr/>
          <a:lstStyle/>
          <a:p>
            <a:r>
              <a:rPr lang="fr-FR" dirty="0"/>
              <a:t>Quelques termes</a:t>
            </a:r>
          </a:p>
        </p:txBody>
      </p:sp>
      <p:sp>
        <p:nvSpPr>
          <p:cNvPr id="48131" name="Rectangle 22"/>
          <p:cNvSpPr>
            <a:spLocks noGrp="1" noChangeArrowheads="1"/>
          </p:cNvSpPr>
          <p:nvPr>
            <p:ph idx="1"/>
          </p:nvPr>
        </p:nvSpPr>
        <p:spPr>
          <a:xfrm>
            <a:off x="447889" y="709143"/>
            <a:ext cx="8444591" cy="854495"/>
          </a:xfrm>
          <a:noFill/>
        </p:spPr>
        <p:txBody>
          <a:bodyPr/>
          <a:lstStyle/>
          <a:p>
            <a:pPr eaLnBrk="1" hangingPunct="1"/>
            <a:r>
              <a:rPr lang="fr-FR" sz="1800" b="1" u="sng" dirty="0"/>
              <a:t>L’ALLONGE</a:t>
            </a:r>
            <a:r>
              <a:rPr lang="fr-FR" sz="1800" dirty="0"/>
              <a:t> est pour un arc armé, la distance mesurée sur la flèche entre le point d’encochage et la verticale du creux de la poignée + 1 ’’ ¾</a:t>
            </a:r>
          </a:p>
        </p:txBody>
      </p:sp>
      <p:pic>
        <p:nvPicPr>
          <p:cNvPr id="16" name="Picture 1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26409" y="3397055"/>
            <a:ext cx="3401440" cy="1508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22"/>
          <p:cNvSpPr txBox="1">
            <a:spLocks noChangeArrowheads="1"/>
          </p:cNvSpPr>
          <p:nvPr/>
        </p:nvSpPr>
        <p:spPr bwMode="auto">
          <a:xfrm>
            <a:off x="2195736" y="1528196"/>
            <a:ext cx="6840760" cy="298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eaLnBrk="1" hangingPunct="1">
              <a:spcBef>
                <a:spcPct val="20000"/>
              </a:spcBef>
              <a:buFontTx/>
              <a:buBlip>
                <a:blip r:embed="rId5"/>
              </a:buBlip>
              <a:defRPr lang="fr-FR" sz="2000" b="1">
                <a:solidFill>
                  <a:srgbClr val="800000"/>
                </a:solidFill>
                <a:effectLst>
                  <a:outerShdw blurRad="38100" dist="38100" dir="2700000" algn="tl">
                    <a:srgbClr val="000000">
                      <a:alpha val="43137"/>
                    </a:srgbClr>
                  </a:outerShdw>
                </a:effectLst>
                <a:latin typeface="Trebuchet MS" pitchFamily="34" charset="0"/>
              </a:defRPr>
            </a:lvl1pPr>
            <a:lvl2pPr marL="800100" indent="-342900" eaLnBrk="1" hangingPunct="1">
              <a:spcBef>
                <a:spcPct val="20000"/>
              </a:spcBef>
              <a:buFontTx/>
              <a:buBlip>
                <a:blip r:embed="rId6"/>
              </a:buBlip>
              <a:defRPr lang="fr-FR" sz="2000" i="1">
                <a:latin typeface="Trebuchet MS" pitchFamily="34" charset="0"/>
              </a:defRPr>
            </a:lvl2pPr>
            <a:lvl3pPr marL="1200150" indent="-285750" eaLnBrk="1" hangingPunct="1">
              <a:spcBef>
                <a:spcPct val="20000"/>
              </a:spcBef>
              <a:buFontTx/>
              <a:buBlip>
                <a:blip r:embed="rId6"/>
              </a:buBlip>
              <a:defRPr lang="fr-FR" i="1">
                <a:latin typeface="Trebuchet MS" pitchFamily="34" charset="0"/>
              </a:defRPr>
            </a:lvl3pPr>
            <a:lvl4pPr marL="1600200" indent="-228600" eaLnBrk="1" hangingPunct="1">
              <a:spcBef>
                <a:spcPct val="20000"/>
              </a:spcBef>
              <a:buFontTx/>
              <a:buBlip>
                <a:blip r:embed="rId6"/>
              </a:buBlip>
              <a:defRPr lang="fr-FR" sz="1600" i="1">
                <a:latin typeface="Trebuchet MS" pitchFamily="34" charset="0"/>
              </a:defRPr>
            </a:lvl4pPr>
            <a:lvl5pPr marL="2057400" indent="-228600" eaLnBrk="1" hangingPunct="1">
              <a:spcBef>
                <a:spcPct val="20000"/>
              </a:spcBef>
              <a:buFontTx/>
              <a:buBlip>
                <a:blip r:embed="rId6"/>
              </a:buBlip>
              <a:defRPr sz="2000">
                <a:latin typeface="Trebuchet MS" pitchFamily="34" charset="0"/>
              </a:defRPr>
            </a:lvl5pPr>
            <a:lvl6pPr marL="2514600" indent="-228600" fontAlgn="base">
              <a:spcBef>
                <a:spcPct val="20000"/>
              </a:spcBef>
              <a:spcAft>
                <a:spcPct val="0"/>
              </a:spcAft>
              <a:buChar char="»"/>
              <a:defRPr sz="2000">
                <a:solidFill>
                  <a:srgbClr val="006600"/>
                </a:solidFill>
                <a:latin typeface="+mn-lt"/>
              </a:defRPr>
            </a:lvl6pPr>
            <a:lvl7pPr marL="2971800" indent="-228600" fontAlgn="base">
              <a:spcBef>
                <a:spcPct val="20000"/>
              </a:spcBef>
              <a:spcAft>
                <a:spcPct val="0"/>
              </a:spcAft>
              <a:buChar char="»"/>
              <a:defRPr sz="2000">
                <a:solidFill>
                  <a:srgbClr val="006600"/>
                </a:solidFill>
                <a:latin typeface="+mn-lt"/>
              </a:defRPr>
            </a:lvl7pPr>
            <a:lvl8pPr marL="3429000" indent="-228600" fontAlgn="base">
              <a:spcBef>
                <a:spcPct val="20000"/>
              </a:spcBef>
              <a:spcAft>
                <a:spcPct val="0"/>
              </a:spcAft>
              <a:buChar char="»"/>
              <a:defRPr sz="2000">
                <a:solidFill>
                  <a:srgbClr val="006600"/>
                </a:solidFill>
                <a:latin typeface="+mn-lt"/>
              </a:defRPr>
            </a:lvl8pPr>
            <a:lvl9pPr marL="3886200" indent="-228600" fontAlgn="base">
              <a:spcBef>
                <a:spcPct val="20000"/>
              </a:spcBef>
              <a:spcAft>
                <a:spcPct val="0"/>
              </a:spcAft>
              <a:buChar char="»"/>
              <a:defRPr sz="2000">
                <a:solidFill>
                  <a:srgbClr val="006600"/>
                </a:solidFill>
                <a:latin typeface="+mn-lt"/>
              </a:defRPr>
            </a:lvl9pPr>
          </a:lstStyle>
          <a:p>
            <a:pPr lvl="1"/>
            <a:r>
              <a:rPr lang="fr-FR" sz="1800" dirty="0"/>
              <a:t>Spécifique à chaque archer</a:t>
            </a:r>
          </a:p>
          <a:p>
            <a:pPr lvl="1"/>
            <a:r>
              <a:rPr lang="fr-FR" sz="1800" dirty="0"/>
              <a:t>On la détermine avec une flèche d’allonge graduée</a:t>
            </a:r>
          </a:p>
          <a:p>
            <a:pPr lvl="1"/>
            <a:r>
              <a:rPr lang="fr-FR" sz="1800" dirty="0"/>
              <a:t>Les fabricants mesurent la force de l’arc à 28’’ d’allonge AMO</a:t>
            </a:r>
          </a:p>
          <a:p>
            <a:pPr lvl="1"/>
            <a:r>
              <a:rPr lang="fr-FR" sz="1800" dirty="0"/>
              <a:t>Dans la plupart des cas, elle correspond à l’envergure (en pouces) divisée par  2.5 </a:t>
            </a:r>
          </a:p>
          <a:p>
            <a:endParaRPr lang="fr-FR" sz="1800" dirty="0"/>
          </a:p>
        </p:txBody>
      </p:sp>
      <p:sp>
        <p:nvSpPr>
          <p:cNvPr id="18"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7722550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Choisir son arc</a:t>
            </a:r>
          </a:p>
        </p:txBody>
      </p:sp>
      <p:sp>
        <p:nvSpPr>
          <p:cNvPr id="46083" name="Rectangle 3"/>
          <p:cNvSpPr>
            <a:spLocks noGrp="1" noChangeArrowheads="1"/>
          </p:cNvSpPr>
          <p:nvPr>
            <p:ph idx="1"/>
          </p:nvPr>
        </p:nvSpPr>
        <p:spPr/>
        <p:txBody>
          <a:bodyPr>
            <a:normAutofit fontScale="70000" lnSpcReduction="20000"/>
          </a:bodyPr>
          <a:lstStyle/>
          <a:p>
            <a:pPr eaLnBrk="1" hangingPunct="1">
              <a:lnSpc>
                <a:spcPct val="150000"/>
              </a:lnSpc>
              <a:defRPr/>
            </a:pPr>
            <a:r>
              <a:rPr lang="fr-FR" dirty="0"/>
              <a:t>Tous les types d’arcs conviennent à tous les modes de chasse</a:t>
            </a:r>
          </a:p>
          <a:p>
            <a:pPr lvl="1" eaLnBrk="1" hangingPunct="1">
              <a:lnSpc>
                <a:spcPct val="150000"/>
              </a:lnSpc>
              <a:defRPr/>
            </a:pPr>
            <a:r>
              <a:rPr lang="fr-FR" sz="2300" dirty="0"/>
              <a:t>L’archer doit adapter sa technique en fonction de son choix</a:t>
            </a:r>
          </a:p>
          <a:p>
            <a:pPr eaLnBrk="1" hangingPunct="1">
              <a:lnSpc>
                <a:spcPct val="150000"/>
              </a:lnSpc>
              <a:defRPr/>
            </a:pPr>
            <a:r>
              <a:rPr lang="fr-FR" dirty="0"/>
              <a:t>La force de l’arc est fonction de la condition physique de l'archer, de son expérience et du gibier convoité</a:t>
            </a:r>
          </a:p>
          <a:p>
            <a:pPr lvl="1" eaLnBrk="1" hangingPunct="1">
              <a:lnSpc>
                <a:spcPct val="150000"/>
              </a:lnSpc>
              <a:defRPr/>
            </a:pPr>
            <a:r>
              <a:rPr lang="fr-FR" sz="2300" dirty="0"/>
              <a:t>Un chasseur à l’arc doit dominer son arc en toutes circonstances (extrême fatigue, froid, ankylose…)</a:t>
            </a:r>
          </a:p>
          <a:p>
            <a:pPr lvl="1" eaLnBrk="1" hangingPunct="1">
              <a:lnSpc>
                <a:spcPct val="150000"/>
              </a:lnSpc>
              <a:defRPr/>
            </a:pPr>
            <a:r>
              <a:rPr lang="fr-FR" sz="2300" dirty="0"/>
              <a:t>Le tir du grand gibier requiert une force d’arc minimale qui dépend du type d’arc, du poids de flèche, de la lame utilisée…</a:t>
            </a:r>
          </a:p>
          <a:p>
            <a:pPr eaLnBrk="1" hangingPunct="1">
              <a:lnSpc>
                <a:spcPct val="150000"/>
              </a:lnSpc>
              <a:defRPr/>
            </a:pPr>
            <a:r>
              <a:rPr lang="fr-FR" sz="2900" dirty="0"/>
              <a:t>Dans la plupart des cas, </a:t>
            </a:r>
            <a:r>
              <a:rPr lang="fr-FR" sz="2900" b="1" u="sng" dirty="0"/>
              <a:t>45 livres à son allonge </a:t>
            </a:r>
            <a:r>
              <a:rPr lang="fr-FR" sz="2900" dirty="0"/>
              <a:t>constituent le minimum acceptable</a:t>
            </a:r>
          </a:p>
        </p:txBody>
      </p:sp>
      <p:sp>
        <p:nvSpPr>
          <p:cNvPr id="6"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157411828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Objectifs</a:t>
            </a:r>
          </a:p>
        </p:txBody>
      </p:sp>
      <p:sp>
        <p:nvSpPr>
          <p:cNvPr id="16387" name="Rectangle 3"/>
          <p:cNvSpPr>
            <a:spLocks noGrp="1" noChangeArrowheads="1"/>
          </p:cNvSpPr>
          <p:nvPr>
            <p:ph idx="1"/>
          </p:nvPr>
        </p:nvSpPr>
        <p:spPr>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a:lnSpc>
                <a:spcPct val="120000"/>
              </a:lnSpc>
            </a:pPr>
            <a:r>
              <a:rPr lang="fr-FR" sz="3200" b="1" dirty="0"/>
              <a:t>Transmettre des valeurs</a:t>
            </a:r>
          </a:p>
          <a:p>
            <a:pPr lvl="1"/>
            <a:r>
              <a:rPr lang="fr-FR" sz="2400" dirty="0"/>
              <a:t>Aider le futur chasseur à l’arc à cultiver une bonne image de la chasse dans la société</a:t>
            </a:r>
          </a:p>
          <a:p>
            <a:pPr lvl="1"/>
            <a:r>
              <a:rPr lang="fr-FR" sz="2400" dirty="0"/>
              <a:t>La bonne image est un gage de pérennité de notre activité</a:t>
            </a:r>
          </a:p>
          <a:p>
            <a:pPr lvl="1"/>
            <a:r>
              <a:rPr lang="fr-FR" sz="2400" dirty="0"/>
              <a:t>Comportement qui maintient un juste équilibre entre la satisfaction des plaisirs, la sensibilité de la société. </a:t>
            </a:r>
            <a:endParaRPr lang="fr-FR" sz="2400" strike="sngStrike" dirty="0">
              <a:solidFill>
                <a:srgbClr val="FF0000"/>
              </a:solidFill>
            </a:endParaRPr>
          </a:p>
        </p:txBody>
      </p:sp>
      <p:sp>
        <p:nvSpPr>
          <p:cNvPr id="9" name="Espace réservé du texte 8"/>
          <p:cNvSpPr>
            <a:spLocks noGrp="1"/>
          </p:cNvSpPr>
          <p:nvPr>
            <p:ph type="body" sz="quarter" idx="10"/>
          </p:nvPr>
        </p:nvSpPr>
        <p:spPr/>
        <p:txBody>
          <a:bodyPr/>
          <a:lstStyle/>
          <a:p>
            <a:r>
              <a:rPr lang="fr-FR" sz="1600" dirty="0"/>
              <a:t>F</a:t>
            </a:r>
            <a:r>
              <a:rPr lang="fr-FR" sz="1400" dirty="0"/>
              <a:t>ORMER</a:t>
            </a:r>
          </a:p>
        </p:txBody>
      </p:sp>
      <p:pic>
        <p:nvPicPr>
          <p:cNvPr id="14" name="Image 13"/>
          <p:cNvPicPr>
            <a:picLocks noChangeAspect="1"/>
          </p:cNvPicPr>
          <p:nvPr/>
        </p:nvPicPr>
        <p:blipFill>
          <a:blip r:embed="rId3"/>
          <a:stretch>
            <a:fillRect/>
          </a:stretch>
        </p:blipFill>
        <p:spPr>
          <a:xfrm>
            <a:off x="1979712" y="87017"/>
            <a:ext cx="535312" cy="481781"/>
          </a:xfrm>
          <a:prstGeom prst="rect">
            <a:avLst/>
          </a:prstGeom>
        </p:spPr>
      </p:pic>
    </p:spTree>
    <p:extLst>
      <p:ext uri="{BB962C8B-B14F-4D97-AF65-F5344CB8AC3E}">
        <p14:creationId xmlns:p14="http://schemas.microsoft.com/office/powerpoint/2010/main" val="3101205667"/>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2"/>
          <p:cNvSpPr txBox="1">
            <a:spLocks noChangeArrowheads="1"/>
          </p:cNvSpPr>
          <p:nvPr/>
        </p:nvSpPr>
        <p:spPr bwMode="auto">
          <a:xfrm>
            <a:off x="5897" y="4142712"/>
            <a:ext cx="1841753"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600" dirty="0" err="1">
                <a:solidFill>
                  <a:schemeClr val="tx1"/>
                </a:solidFill>
                <a:latin typeface="Trebuchet MS" pitchFamily="34" charset="0"/>
              </a:rPr>
              <a:t>Longbow</a:t>
            </a:r>
            <a:endParaRPr lang="fr-FR" sz="1600" dirty="0">
              <a:solidFill>
                <a:schemeClr val="tx1"/>
              </a:solidFill>
              <a:latin typeface="Trebuchet MS" pitchFamily="34" charset="0"/>
            </a:endParaRPr>
          </a:p>
        </p:txBody>
      </p:sp>
      <p:sp>
        <p:nvSpPr>
          <p:cNvPr id="9" name="Rectangle 22"/>
          <p:cNvSpPr txBox="1">
            <a:spLocks noChangeArrowheads="1"/>
          </p:cNvSpPr>
          <p:nvPr/>
        </p:nvSpPr>
        <p:spPr bwMode="auto">
          <a:xfrm>
            <a:off x="3492161" y="4142712"/>
            <a:ext cx="1367871"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600" dirty="0" err="1">
                <a:solidFill>
                  <a:schemeClr val="tx1"/>
                </a:solidFill>
                <a:latin typeface="Trebuchet MS" pitchFamily="34" charset="0"/>
              </a:rPr>
              <a:t>Recurve</a:t>
            </a:r>
            <a:r>
              <a:rPr lang="fr-FR" sz="1600" dirty="0">
                <a:solidFill>
                  <a:schemeClr val="tx1"/>
                </a:solidFill>
                <a:latin typeface="Trebuchet MS" pitchFamily="34" charset="0"/>
              </a:rPr>
              <a:t> Monobloc</a:t>
            </a:r>
          </a:p>
        </p:txBody>
      </p:sp>
      <p:sp>
        <p:nvSpPr>
          <p:cNvPr id="10" name="Rectangle 22"/>
          <p:cNvSpPr txBox="1">
            <a:spLocks noChangeArrowheads="1"/>
          </p:cNvSpPr>
          <p:nvPr/>
        </p:nvSpPr>
        <p:spPr bwMode="auto">
          <a:xfrm>
            <a:off x="5508104" y="4142712"/>
            <a:ext cx="1405367" cy="949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600" dirty="0" err="1">
                <a:solidFill>
                  <a:schemeClr val="tx1"/>
                </a:solidFill>
                <a:latin typeface="Trebuchet MS" pitchFamily="34" charset="0"/>
              </a:rPr>
              <a:t>Recurve</a:t>
            </a:r>
            <a:r>
              <a:rPr lang="fr-FR" sz="1600" dirty="0">
                <a:solidFill>
                  <a:schemeClr val="tx1"/>
                </a:solidFill>
                <a:latin typeface="Trebuchet MS" pitchFamily="34" charset="0"/>
              </a:rPr>
              <a:t> Démontable</a:t>
            </a:r>
          </a:p>
        </p:txBody>
      </p:sp>
      <p:sp>
        <p:nvSpPr>
          <p:cNvPr id="11" name="Rectangle 22"/>
          <p:cNvSpPr txBox="1">
            <a:spLocks noChangeArrowheads="1"/>
          </p:cNvSpPr>
          <p:nvPr/>
        </p:nvSpPr>
        <p:spPr bwMode="auto">
          <a:xfrm>
            <a:off x="1877429" y="4142712"/>
            <a:ext cx="1440200"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600" dirty="0">
                <a:solidFill>
                  <a:schemeClr val="tx1"/>
                </a:solidFill>
                <a:latin typeface="Trebuchet MS" pitchFamily="34" charset="0"/>
              </a:rPr>
              <a:t>Hybride</a:t>
            </a:r>
          </a:p>
        </p:txBody>
      </p:sp>
      <p:sp>
        <p:nvSpPr>
          <p:cNvPr id="12" name="Rectangle 22"/>
          <p:cNvSpPr txBox="1">
            <a:spLocks noChangeArrowheads="1"/>
          </p:cNvSpPr>
          <p:nvPr/>
        </p:nvSpPr>
        <p:spPr bwMode="auto">
          <a:xfrm>
            <a:off x="7134163" y="4142712"/>
            <a:ext cx="1987553"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600" dirty="0" err="1">
                <a:solidFill>
                  <a:schemeClr val="tx1"/>
                </a:solidFill>
                <a:latin typeface="Trebuchet MS" pitchFamily="34" charset="0"/>
              </a:rPr>
              <a:t>Recurve</a:t>
            </a:r>
            <a:r>
              <a:rPr lang="fr-FR" sz="1600" dirty="0">
                <a:solidFill>
                  <a:schemeClr val="tx1"/>
                </a:solidFill>
                <a:latin typeface="Trebuchet MS" pitchFamily="34" charset="0"/>
              </a:rPr>
              <a:t> ILF Démontable</a:t>
            </a:r>
          </a:p>
        </p:txBody>
      </p:sp>
      <p:pic>
        <p:nvPicPr>
          <p:cNvPr id="2" name="Imag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491624">
            <a:off x="2701300" y="2015504"/>
            <a:ext cx="3699262" cy="908399"/>
          </a:xfrm>
          <a:prstGeom prst="rect">
            <a:avLst/>
          </a:prstGeom>
        </p:spPr>
      </p:pic>
      <p:pic>
        <p:nvPicPr>
          <p:cNvPr id="4" name="Imag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89381" y="663521"/>
            <a:ext cx="1129618" cy="3600000"/>
          </a:xfrm>
          <a:prstGeom prst="rect">
            <a:avLst/>
          </a:prstGeom>
        </p:spPr>
      </p:pic>
      <p:pic>
        <p:nvPicPr>
          <p:cNvPr id="3" name="Imag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338579">
            <a:off x="677167" y="560556"/>
            <a:ext cx="587021" cy="3600000"/>
          </a:xfrm>
          <a:prstGeom prst="rect">
            <a:avLst/>
          </a:prstGeom>
        </p:spPr>
      </p:pic>
      <p:pic>
        <p:nvPicPr>
          <p:cNvPr id="5" name="Imag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681268">
            <a:off x="5949157" y="399838"/>
            <a:ext cx="669717" cy="3868502"/>
          </a:xfrm>
          <a:prstGeom prst="rect">
            <a:avLst/>
          </a:prstGeom>
        </p:spPr>
      </p:pic>
      <p:pic>
        <p:nvPicPr>
          <p:cNvPr id="6" name="Imag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577525">
            <a:off x="2371735" y="469358"/>
            <a:ext cx="639429" cy="3707617"/>
          </a:xfrm>
          <a:prstGeom prst="rect">
            <a:avLst/>
          </a:prstGeom>
        </p:spPr>
      </p:pic>
      <p:sp>
        <p:nvSpPr>
          <p:cNvPr id="7" name="Titre 6"/>
          <p:cNvSpPr>
            <a:spLocks noGrp="1"/>
          </p:cNvSpPr>
          <p:nvPr>
            <p:ph type="title"/>
          </p:nvPr>
        </p:nvSpPr>
        <p:spPr/>
        <p:txBody>
          <a:bodyPr/>
          <a:lstStyle/>
          <a:p>
            <a:r>
              <a:rPr lang="fr-FR" dirty="0"/>
              <a:t>Arcs traditionnels</a:t>
            </a:r>
          </a:p>
        </p:txBody>
      </p:sp>
      <p:sp>
        <p:nvSpPr>
          <p:cNvPr id="15"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16" name="Imag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125031747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 20"/>
          <p:cNvPicPr>
            <a:picLocks noChangeAspect="1"/>
          </p:cNvPicPr>
          <p:nvPr/>
        </p:nvPicPr>
        <p:blipFill>
          <a:blip r:embed="rId3"/>
          <a:stretch>
            <a:fillRect/>
          </a:stretch>
        </p:blipFill>
        <p:spPr>
          <a:xfrm rot="16200000">
            <a:off x="2507230" y="2314300"/>
            <a:ext cx="4298065" cy="1055442"/>
          </a:xfrm>
          <a:prstGeom prst="rect">
            <a:avLst/>
          </a:prstGeom>
        </p:spPr>
      </p:pic>
      <p:sp>
        <p:nvSpPr>
          <p:cNvPr id="46085" name="Text Box 10"/>
          <p:cNvSpPr txBox="1">
            <a:spLocks noChangeArrowheads="1"/>
          </p:cNvSpPr>
          <p:nvPr/>
        </p:nvSpPr>
        <p:spPr bwMode="auto">
          <a:xfrm>
            <a:off x="1472160" y="1461999"/>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Branche</a:t>
            </a:r>
          </a:p>
        </p:txBody>
      </p:sp>
      <p:sp>
        <p:nvSpPr>
          <p:cNvPr id="46086" name="Text Box 11"/>
          <p:cNvSpPr txBox="1">
            <a:spLocks noChangeArrowheads="1"/>
          </p:cNvSpPr>
          <p:nvPr/>
        </p:nvSpPr>
        <p:spPr bwMode="auto">
          <a:xfrm>
            <a:off x="2880026" y="4414408"/>
            <a:ext cx="14398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Poupée</a:t>
            </a:r>
          </a:p>
        </p:txBody>
      </p:sp>
      <p:sp>
        <p:nvSpPr>
          <p:cNvPr id="46087" name="Text Box 12"/>
          <p:cNvSpPr txBox="1">
            <a:spLocks noChangeArrowheads="1"/>
          </p:cNvSpPr>
          <p:nvPr/>
        </p:nvSpPr>
        <p:spPr bwMode="auto">
          <a:xfrm>
            <a:off x="1328738" y="2171709"/>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Fenêtre</a:t>
            </a:r>
          </a:p>
        </p:txBody>
      </p:sp>
      <p:sp>
        <p:nvSpPr>
          <p:cNvPr id="46088" name="Text Box 13"/>
          <p:cNvSpPr txBox="1">
            <a:spLocks noChangeArrowheads="1"/>
          </p:cNvSpPr>
          <p:nvPr/>
        </p:nvSpPr>
        <p:spPr bwMode="auto">
          <a:xfrm>
            <a:off x="5868675" y="3076131"/>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Poignée</a:t>
            </a:r>
          </a:p>
        </p:txBody>
      </p:sp>
      <p:sp>
        <p:nvSpPr>
          <p:cNvPr id="46089" name="Text Box 14"/>
          <p:cNvSpPr txBox="1">
            <a:spLocks noChangeArrowheads="1"/>
          </p:cNvSpPr>
          <p:nvPr/>
        </p:nvSpPr>
        <p:spPr bwMode="auto">
          <a:xfrm>
            <a:off x="5327857" y="2435725"/>
            <a:ext cx="175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Tapis d’arc</a:t>
            </a:r>
          </a:p>
        </p:txBody>
      </p:sp>
      <p:sp>
        <p:nvSpPr>
          <p:cNvPr id="46090" name="Text Box 15"/>
          <p:cNvSpPr txBox="1">
            <a:spLocks noChangeArrowheads="1"/>
          </p:cNvSpPr>
          <p:nvPr/>
        </p:nvSpPr>
        <p:spPr bwMode="auto">
          <a:xfrm>
            <a:off x="5916512" y="1369370"/>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a:latin typeface="Trebuchet MS" pitchFamily="34" charset="0"/>
                <a:cs typeface="Arial" pitchFamily="34" charset="0"/>
              </a:rPr>
              <a:t>Corde</a:t>
            </a:r>
          </a:p>
        </p:txBody>
      </p:sp>
      <p:sp>
        <p:nvSpPr>
          <p:cNvPr id="46091" name="Text Box 16"/>
          <p:cNvSpPr txBox="1">
            <a:spLocks noChangeArrowheads="1"/>
          </p:cNvSpPr>
          <p:nvPr/>
        </p:nvSpPr>
        <p:spPr bwMode="auto">
          <a:xfrm>
            <a:off x="6046788" y="3952744"/>
            <a:ext cx="1371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Ventre</a:t>
            </a:r>
          </a:p>
        </p:txBody>
      </p:sp>
      <p:sp>
        <p:nvSpPr>
          <p:cNvPr id="46092" name="Text Box 17"/>
          <p:cNvSpPr txBox="1">
            <a:spLocks noChangeArrowheads="1"/>
          </p:cNvSpPr>
          <p:nvPr/>
        </p:nvSpPr>
        <p:spPr bwMode="auto">
          <a:xfrm>
            <a:off x="2594245" y="3783460"/>
            <a:ext cx="79216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fr-FR" sz="2400" dirty="0">
                <a:latin typeface="Trebuchet MS" pitchFamily="34" charset="0"/>
                <a:cs typeface="Arial" pitchFamily="34" charset="0"/>
              </a:rPr>
              <a:t>Dos</a:t>
            </a:r>
          </a:p>
        </p:txBody>
      </p:sp>
      <p:sp>
        <p:nvSpPr>
          <p:cNvPr id="46094" name="Line 18"/>
          <p:cNvSpPr>
            <a:spLocks noChangeShapeType="1"/>
          </p:cNvSpPr>
          <p:nvPr/>
        </p:nvSpPr>
        <p:spPr bwMode="auto">
          <a:xfrm>
            <a:off x="2700338" y="1707630"/>
            <a:ext cx="1871662"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095" name="Line 19"/>
          <p:cNvSpPr>
            <a:spLocks noChangeShapeType="1"/>
          </p:cNvSpPr>
          <p:nvPr/>
        </p:nvSpPr>
        <p:spPr bwMode="auto">
          <a:xfrm>
            <a:off x="2555876" y="2463406"/>
            <a:ext cx="1764012" cy="20315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096" name="Line 20"/>
          <p:cNvSpPr>
            <a:spLocks noChangeShapeType="1"/>
          </p:cNvSpPr>
          <p:nvPr/>
        </p:nvSpPr>
        <p:spPr bwMode="auto">
          <a:xfrm>
            <a:off x="3995925" y="4762207"/>
            <a:ext cx="647935" cy="113867"/>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097" name="Line 21"/>
          <p:cNvSpPr>
            <a:spLocks noChangeShapeType="1"/>
          </p:cNvSpPr>
          <p:nvPr/>
        </p:nvSpPr>
        <p:spPr bwMode="auto">
          <a:xfrm>
            <a:off x="3419475" y="3989401"/>
            <a:ext cx="1056024"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098" name="Line 22"/>
          <p:cNvSpPr>
            <a:spLocks noChangeShapeType="1"/>
          </p:cNvSpPr>
          <p:nvPr/>
        </p:nvSpPr>
        <p:spPr bwMode="auto">
          <a:xfrm flipH="1">
            <a:off x="4932055" y="1600200"/>
            <a:ext cx="936625"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099" name="Line 23"/>
          <p:cNvSpPr>
            <a:spLocks noChangeShapeType="1"/>
          </p:cNvSpPr>
          <p:nvPr/>
        </p:nvSpPr>
        <p:spPr bwMode="auto">
          <a:xfrm flipH="1">
            <a:off x="4356105" y="2733676"/>
            <a:ext cx="1044261" cy="122486"/>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100" name="Line 24"/>
          <p:cNvSpPr>
            <a:spLocks noChangeShapeType="1"/>
          </p:cNvSpPr>
          <p:nvPr/>
        </p:nvSpPr>
        <p:spPr bwMode="auto">
          <a:xfrm flipH="1" flipV="1">
            <a:off x="4356105" y="3075823"/>
            <a:ext cx="1584325" cy="231139"/>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6101" name="Line 25"/>
          <p:cNvSpPr>
            <a:spLocks noChangeShapeType="1"/>
          </p:cNvSpPr>
          <p:nvPr/>
        </p:nvSpPr>
        <p:spPr bwMode="auto">
          <a:xfrm flipH="1" flipV="1">
            <a:off x="4643853" y="4137423"/>
            <a:ext cx="1368009" cy="0"/>
          </a:xfrm>
          <a:prstGeom prst="line">
            <a:avLst/>
          </a:prstGeom>
          <a:noFill/>
          <a:ln w="19050">
            <a:solidFill>
              <a:schemeClr val="tx1"/>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2" name="Titre 1"/>
          <p:cNvSpPr>
            <a:spLocks noGrp="1"/>
          </p:cNvSpPr>
          <p:nvPr>
            <p:ph type="title"/>
          </p:nvPr>
        </p:nvSpPr>
        <p:spPr/>
        <p:txBody>
          <a:bodyPr/>
          <a:lstStyle/>
          <a:p>
            <a:r>
              <a:rPr lang="fr-FR" dirty="0"/>
              <a:t>Description d’un « </a:t>
            </a:r>
            <a:r>
              <a:rPr lang="fr-FR" dirty="0" err="1"/>
              <a:t>tradi</a:t>
            </a:r>
            <a:r>
              <a:rPr lang="fr-FR" dirty="0"/>
              <a:t> »</a:t>
            </a:r>
          </a:p>
        </p:txBody>
      </p:sp>
      <p:sp>
        <p:nvSpPr>
          <p:cNvPr id="22"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379742836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8"/>
          <p:cNvSpPr>
            <a:spLocks noGrp="1"/>
          </p:cNvSpPr>
          <p:nvPr>
            <p:ph type="title"/>
          </p:nvPr>
        </p:nvSpPr>
        <p:spPr>
          <a:xfrm>
            <a:off x="76672" y="54"/>
            <a:ext cx="9036496" cy="627480"/>
          </a:xfrm>
        </p:spPr>
        <p:txBody>
          <a:bodyPr/>
          <a:lstStyle/>
          <a:p>
            <a:r>
              <a:rPr lang="fr-FR" dirty="0"/>
              <a:t>Arcs traditionnels</a:t>
            </a:r>
          </a:p>
        </p:txBody>
      </p:sp>
      <p:pic>
        <p:nvPicPr>
          <p:cNvPr id="3075"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0700" y="1362807"/>
            <a:ext cx="5528612" cy="32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Espace réservé du contenu 5"/>
          <p:cNvSpPr>
            <a:spLocks noGrp="1"/>
          </p:cNvSpPr>
          <p:nvPr>
            <p:ph idx="1"/>
          </p:nvPr>
        </p:nvSpPr>
        <p:spPr/>
        <p:txBody>
          <a:bodyPr/>
          <a:lstStyle/>
          <a:p>
            <a:r>
              <a:rPr lang="fr-FR" dirty="0"/>
              <a:t>Progression de la force d’armement</a:t>
            </a:r>
          </a:p>
        </p:txBody>
      </p:sp>
      <p:cxnSp>
        <p:nvCxnSpPr>
          <p:cNvPr id="3" name="Connecteur droit 2"/>
          <p:cNvCxnSpPr/>
          <p:nvPr/>
        </p:nvCxnSpPr>
        <p:spPr bwMode="auto">
          <a:xfrm>
            <a:off x="1871700" y="1904219"/>
            <a:ext cx="5292660" cy="0"/>
          </a:xfrm>
          <a:prstGeom prst="line">
            <a:avLst/>
          </a:prstGeom>
          <a:ln w="25400" cap="flat" cmpd="sng" algn="ctr">
            <a:solidFill>
              <a:srgbClr val="FF00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7" name="Connecteur droit 6"/>
          <p:cNvCxnSpPr/>
          <p:nvPr/>
        </p:nvCxnSpPr>
        <p:spPr bwMode="auto">
          <a:xfrm>
            <a:off x="6624228" y="1580099"/>
            <a:ext cx="0" cy="3024420"/>
          </a:xfrm>
          <a:prstGeom prst="line">
            <a:avLst/>
          </a:prstGeom>
          <a:ln w="25400" cap="flat" cmpd="sng" algn="ctr">
            <a:solidFill>
              <a:srgbClr val="FF00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10" name="Connecteur droit 9"/>
          <p:cNvCxnSpPr/>
          <p:nvPr/>
        </p:nvCxnSpPr>
        <p:spPr bwMode="auto">
          <a:xfrm>
            <a:off x="6012160" y="1954711"/>
            <a:ext cx="0" cy="2700384"/>
          </a:xfrm>
          <a:prstGeom prst="line">
            <a:avLst/>
          </a:prstGeom>
          <a:ln w="25400" cap="flat" cmpd="sng" algn="ctr">
            <a:solidFill>
              <a:schemeClr val="accent2"/>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12" name="Connecteur droit 11"/>
          <p:cNvCxnSpPr/>
          <p:nvPr/>
        </p:nvCxnSpPr>
        <p:spPr bwMode="auto">
          <a:xfrm flipH="1">
            <a:off x="1871700" y="2372271"/>
            <a:ext cx="4561483" cy="0"/>
          </a:xfrm>
          <a:prstGeom prst="line">
            <a:avLst/>
          </a:prstGeom>
          <a:ln w="25400" cap="flat" cmpd="sng" algn="ctr">
            <a:solidFill>
              <a:schemeClr val="accent2"/>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sp>
        <p:nvSpPr>
          <p:cNvPr id="11" name="ZoneTexte 10"/>
          <p:cNvSpPr txBox="1"/>
          <p:nvPr/>
        </p:nvSpPr>
        <p:spPr>
          <a:xfrm>
            <a:off x="1431167" y="1745685"/>
            <a:ext cx="526106" cy="338554"/>
          </a:xfrm>
          <a:prstGeom prst="rect">
            <a:avLst/>
          </a:prstGeom>
          <a:noFill/>
        </p:spPr>
        <p:txBody>
          <a:bodyPr wrap="none" rtlCol="0">
            <a:spAutoFit/>
          </a:bodyPr>
          <a:lstStyle/>
          <a:p>
            <a:r>
              <a:rPr lang="fr-FR" sz="1600" dirty="0">
                <a:solidFill>
                  <a:srgbClr val="FF0000"/>
                </a:solidFill>
              </a:rPr>
              <a:t>66#</a:t>
            </a:r>
          </a:p>
        </p:txBody>
      </p:sp>
      <p:sp>
        <p:nvSpPr>
          <p:cNvPr id="16" name="ZoneTexte 15"/>
          <p:cNvSpPr txBox="1"/>
          <p:nvPr/>
        </p:nvSpPr>
        <p:spPr>
          <a:xfrm>
            <a:off x="1439652" y="2192251"/>
            <a:ext cx="526106" cy="338554"/>
          </a:xfrm>
          <a:prstGeom prst="rect">
            <a:avLst/>
          </a:prstGeom>
          <a:noFill/>
        </p:spPr>
        <p:txBody>
          <a:bodyPr wrap="none" rtlCol="0">
            <a:spAutoFit/>
          </a:bodyPr>
          <a:lstStyle/>
          <a:p>
            <a:r>
              <a:rPr lang="fr-FR" sz="1600" dirty="0">
                <a:solidFill>
                  <a:schemeClr val="accent2"/>
                </a:solidFill>
              </a:rPr>
              <a:t>54#</a:t>
            </a:r>
          </a:p>
        </p:txBody>
      </p:sp>
      <p:sp>
        <p:nvSpPr>
          <p:cNvPr id="19" name="ZoneTexte 18"/>
          <p:cNvSpPr txBox="1"/>
          <p:nvPr/>
        </p:nvSpPr>
        <p:spPr>
          <a:xfrm>
            <a:off x="5796136" y="4517993"/>
            <a:ext cx="498342" cy="338554"/>
          </a:xfrm>
          <a:prstGeom prst="rect">
            <a:avLst/>
          </a:prstGeom>
          <a:noFill/>
        </p:spPr>
        <p:txBody>
          <a:bodyPr wrap="none" rtlCol="0">
            <a:spAutoFit/>
          </a:bodyPr>
          <a:lstStyle/>
          <a:p>
            <a:r>
              <a:rPr lang="fr-FR" sz="1600" dirty="0">
                <a:solidFill>
                  <a:schemeClr val="accent2"/>
                </a:solidFill>
              </a:rPr>
              <a:t>25’’</a:t>
            </a:r>
          </a:p>
        </p:txBody>
      </p:sp>
      <p:sp>
        <p:nvSpPr>
          <p:cNvPr id="20" name="ZoneTexte 19"/>
          <p:cNvSpPr txBox="1"/>
          <p:nvPr/>
        </p:nvSpPr>
        <p:spPr>
          <a:xfrm>
            <a:off x="6408204" y="4517993"/>
            <a:ext cx="498342" cy="338554"/>
          </a:xfrm>
          <a:prstGeom prst="rect">
            <a:avLst/>
          </a:prstGeom>
          <a:noFill/>
        </p:spPr>
        <p:txBody>
          <a:bodyPr wrap="none" rtlCol="0">
            <a:spAutoFit/>
          </a:bodyPr>
          <a:lstStyle/>
          <a:p>
            <a:r>
              <a:rPr lang="fr-FR" sz="1600" dirty="0">
                <a:solidFill>
                  <a:srgbClr val="FF0000"/>
                </a:solidFill>
              </a:rPr>
              <a:t>29’’</a:t>
            </a:r>
          </a:p>
        </p:txBody>
      </p:sp>
      <p:sp>
        <p:nvSpPr>
          <p:cNvPr id="2" name="Ellipse 1"/>
          <p:cNvSpPr/>
          <p:nvPr/>
        </p:nvSpPr>
        <p:spPr bwMode="auto">
          <a:xfrm rot="19477184">
            <a:off x="5917146" y="1971267"/>
            <a:ext cx="853202" cy="389227"/>
          </a:xfrm>
          <a:prstGeom prst="ellipse">
            <a:avLst/>
          </a:prstGeom>
          <a:solidFill>
            <a:schemeClr val="accent1">
              <a:lumMod val="50000"/>
              <a:alpha val="23000"/>
            </a:schemeClr>
          </a:solidFill>
          <a:ln w="9525" cap="flat" cmpd="sng" algn="ctr">
            <a:no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4" name="Rectangle à coins arrondis 3"/>
          <p:cNvSpPr/>
          <p:nvPr/>
        </p:nvSpPr>
        <p:spPr bwMode="auto">
          <a:xfrm>
            <a:off x="7319314" y="2071105"/>
            <a:ext cx="1414469" cy="919401"/>
          </a:xfrm>
          <a:prstGeom prst="wedgeRoundRectCallout">
            <a:avLst>
              <a:gd name="adj1" fmla="val -115134"/>
              <a:gd name="adj2" fmla="val -29229"/>
              <a:gd name="adj3" fmla="val 16667"/>
            </a:avLst>
          </a:prstGeom>
          <a:ln>
            <a:headEnd type="none" w="med" len="med"/>
            <a:tailEnd type="none" w="med" len="med"/>
          </a:ln>
          <a:extLst/>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dirty="0">
                <a:ln>
                  <a:noFill/>
                </a:ln>
                <a:solidFill>
                  <a:schemeClr val="tx1"/>
                </a:solidFill>
                <a:effectLst/>
                <a:latin typeface="Trebuchet MS" pitchFamily="34" charset="0"/>
              </a:rPr>
              <a:t>Zone d’utilisation optimale</a:t>
            </a:r>
          </a:p>
        </p:txBody>
      </p:sp>
      <p:sp>
        <p:nvSpPr>
          <p:cNvPr id="17" name="Rectangle 22"/>
          <p:cNvSpPr txBox="1">
            <a:spLocks noChangeArrowheads="1"/>
          </p:cNvSpPr>
          <p:nvPr/>
        </p:nvSpPr>
        <p:spPr bwMode="auto">
          <a:xfrm>
            <a:off x="2447764" y="987558"/>
            <a:ext cx="4244144"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4"/>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800" dirty="0">
                <a:solidFill>
                  <a:schemeClr val="tx1"/>
                </a:solidFill>
                <a:latin typeface="Trebuchet MS" pitchFamily="34" charset="0"/>
              </a:rPr>
              <a:t>Arc </a:t>
            </a:r>
            <a:r>
              <a:rPr lang="fr-FR" sz="1800" dirty="0" err="1">
                <a:solidFill>
                  <a:schemeClr val="tx1"/>
                </a:solidFill>
                <a:latin typeface="Trebuchet MS" pitchFamily="34" charset="0"/>
              </a:rPr>
              <a:t>recurve</a:t>
            </a:r>
            <a:r>
              <a:rPr lang="fr-FR" sz="1800" dirty="0">
                <a:solidFill>
                  <a:schemeClr val="tx1"/>
                </a:solidFill>
                <a:latin typeface="Trebuchet MS" pitchFamily="34" charset="0"/>
              </a:rPr>
              <a:t> 60’’ marqué 62# à 28’’</a:t>
            </a:r>
          </a:p>
        </p:txBody>
      </p:sp>
      <p:sp>
        <p:nvSpPr>
          <p:cNvPr id="5" name="ZoneTexte 4"/>
          <p:cNvSpPr txBox="1"/>
          <p:nvPr/>
        </p:nvSpPr>
        <p:spPr>
          <a:xfrm rot="16200000">
            <a:off x="976903" y="2928514"/>
            <a:ext cx="1451038" cy="338554"/>
          </a:xfrm>
          <a:prstGeom prst="rect">
            <a:avLst/>
          </a:prstGeom>
          <a:noFill/>
        </p:spPr>
        <p:txBody>
          <a:bodyPr wrap="none" rtlCol="0">
            <a:spAutoFit/>
          </a:bodyPr>
          <a:lstStyle/>
          <a:p>
            <a:r>
              <a:rPr lang="fr-FR" sz="1600" dirty="0"/>
              <a:t>Force (Livres)</a:t>
            </a:r>
          </a:p>
        </p:txBody>
      </p:sp>
      <p:sp>
        <p:nvSpPr>
          <p:cNvPr id="18" name="ZoneTexte 17"/>
          <p:cNvSpPr txBox="1"/>
          <p:nvPr/>
        </p:nvSpPr>
        <p:spPr>
          <a:xfrm>
            <a:off x="3741598" y="4537452"/>
            <a:ext cx="1721945" cy="338554"/>
          </a:xfrm>
          <a:prstGeom prst="rect">
            <a:avLst/>
          </a:prstGeom>
          <a:noFill/>
        </p:spPr>
        <p:txBody>
          <a:bodyPr wrap="none" rtlCol="0">
            <a:spAutoFit/>
          </a:bodyPr>
          <a:lstStyle/>
          <a:p>
            <a:pPr algn="ctr"/>
            <a:r>
              <a:rPr lang="fr-FR" sz="1600" dirty="0"/>
              <a:t>Allonge (pouces)</a:t>
            </a:r>
          </a:p>
        </p:txBody>
      </p:sp>
      <p:sp>
        <p:nvSpPr>
          <p:cNvPr id="21"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2396900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rotWithShape="1">
          <a:blip r:embed="rId3" cstate="screen">
            <a:lum/>
            <a:alphaModFix/>
            <a:extLst>
              <a:ext uri="{28A0092B-C50C-407E-A947-70E740481C1C}">
                <a14:useLocalDpi xmlns:a14="http://schemas.microsoft.com/office/drawing/2010/main"/>
              </a:ext>
            </a:extLst>
          </a:blip>
          <a:srcRect/>
          <a:stretch/>
        </p:blipFill>
        <p:spPr>
          <a:xfrm>
            <a:off x="4898472" y="627480"/>
            <a:ext cx="1519654" cy="3600000"/>
          </a:xfrm>
          <a:prstGeom prst="rect">
            <a:avLst/>
          </a:prstGeom>
          <a:noFill/>
          <a:ln>
            <a:noFill/>
          </a:ln>
        </p:spPr>
      </p:pic>
      <p:pic>
        <p:nvPicPr>
          <p:cNvPr id="10" name="Image 9"/>
          <p:cNvPicPr>
            <a:picLocks noChangeAspect="1"/>
          </p:cNvPicPr>
          <p:nvPr/>
        </p:nvPicPr>
        <p:blipFill>
          <a:blip r:embed="rId4" cstate="screen">
            <a:lum/>
            <a:alphaModFix/>
            <a:extLst>
              <a:ext uri="{28A0092B-C50C-407E-A947-70E740481C1C}">
                <a14:useLocalDpi xmlns:a14="http://schemas.microsoft.com/office/drawing/2010/main"/>
              </a:ext>
            </a:extLst>
          </a:blip>
          <a:srcRect/>
          <a:stretch>
            <a:fillRect/>
          </a:stretch>
        </p:blipFill>
        <p:spPr>
          <a:xfrm>
            <a:off x="2923969" y="699942"/>
            <a:ext cx="1359999" cy="3600000"/>
          </a:xfrm>
          <a:prstGeom prst="rect">
            <a:avLst/>
          </a:prstGeom>
          <a:noFill/>
          <a:ln>
            <a:noFill/>
          </a:ln>
        </p:spPr>
      </p:pic>
      <p:pic>
        <p:nvPicPr>
          <p:cNvPr id="11" name="Imag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48332" y="627480"/>
            <a:ext cx="1708029" cy="3600000"/>
          </a:xfrm>
          <a:prstGeom prst="rect">
            <a:avLst/>
          </a:prstGeom>
        </p:spPr>
      </p:pic>
      <p:sp>
        <p:nvSpPr>
          <p:cNvPr id="12" name="Rectangle 22"/>
          <p:cNvSpPr txBox="1">
            <a:spLocks noChangeArrowheads="1"/>
          </p:cNvSpPr>
          <p:nvPr/>
        </p:nvSpPr>
        <p:spPr bwMode="auto">
          <a:xfrm>
            <a:off x="425931" y="4083964"/>
            <a:ext cx="1841753"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2000" dirty="0">
                <a:solidFill>
                  <a:schemeClr val="tx1"/>
                </a:solidFill>
                <a:latin typeface="Trebuchet MS" pitchFamily="34" charset="0"/>
              </a:rPr>
              <a:t>Solo Cam</a:t>
            </a:r>
          </a:p>
        </p:txBody>
      </p:sp>
      <p:sp>
        <p:nvSpPr>
          <p:cNvPr id="13" name="Rectangle 22"/>
          <p:cNvSpPr txBox="1">
            <a:spLocks noChangeArrowheads="1"/>
          </p:cNvSpPr>
          <p:nvPr/>
        </p:nvSpPr>
        <p:spPr bwMode="auto">
          <a:xfrm>
            <a:off x="4737422" y="4083964"/>
            <a:ext cx="2138898"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2000" dirty="0" err="1">
                <a:solidFill>
                  <a:schemeClr val="tx1"/>
                </a:solidFill>
                <a:latin typeface="Trebuchet MS" pitchFamily="34" charset="0"/>
              </a:rPr>
              <a:t>Binary</a:t>
            </a:r>
            <a:r>
              <a:rPr lang="fr-FR" sz="2000" dirty="0">
                <a:solidFill>
                  <a:schemeClr val="tx1"/>
                </a:solidFill>
                <a:latin typeface="Trebuchet MS" pitchFamily="34" charset="0"/>
              </a:rPr>
              <a:t> Cam</a:t>
            </a:r>
          </a:p>
        </p:txBody>
      </p:sp>
      <p:sp>
        <p:nvSpPr>
          <p:cNvPr id="16" name="Rectangle 22"/>
          <p:cNvSpPr txBox="1">
            <a:spLocks noChangeArrowheads="1"/>
          </p:cNvSpPr>
          <p:nvPr/>
        </p:nvSpPr>
        <p:spPr bwMode="auto">
          <a:xfrm>
            <a:off x="2730248" y="4083964"/>
            <a:ext cx="1841753"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2000" dirty="0" err="1">
                <a:solidFill>
                  <a:schemeClr val="tx1"/>
                </a:solidFill>
                <a:latin typeface="Trebuchet MS" pitchFamily="34" charset="0"/>
              </a:rPr>
              <a:t>Hybrid</a:t>
            </a:r>
            <a:endParaRPr lang="fr-FR" sz="2000" dirty="0">
              <a:solidFill>
                <a:schemeClr val="tx1"/>
              </a:solidFill>
              <a:latin typeface="Trebuchet MS" pitchFamily="34" charset="0"/>
            </a:endParaRPr>
          </a:p>
        </p:txBody>
      </p:sp>
      <p:sp>
        <p:nvSpPr>
          <p:cNvPr id="17" name="Rectangle 22"/>
          <p:cNvSpPr txBox="1">
            <a:spLocks noChangeArrowheads="1"/>
          </p:cNvSpPr>
          <p:nvPr/>
        </p:nvSpPr>
        <p:spPr bwMode="auto">
          <a:xfrm>
            <a:off x="7014607" y="4083964"/>
            <a:ext cx="1841753" cy="576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2000" dirty="0" err="1">
                <a:solidFill>
                  <a:schemeClr val="tx1"/>
                </a:solidFill>
                <a:latin typeface="Trebuchet MS" pitchFamily="34" charset="0"/>
              </a:rPr>
              <a:t>Twin</a:t>
            </a:r>
            <a:r>
              <a:rPr lang="fr-FR" sz="2000" dirty="0">
                <a:solidFill>
                  <a:schemeClr val="tx1"/>
                </a:solidFill>
                <a:latin typeface="Trebuchet MS" pitchFamily="34" charset="0"/>
              </a:rPr>
              <a:t> Cam</a:t>
            </a:r>
          </a:p>
        </p:txBody>
      </p:sp>
      <p:sp>
        <p:nvSpPr>
          <p:cNvPr id="2" name="Titre 1"/>
          <p:cNvSpPr>
            <a:spLocks noGrp="1"/>
          </p:cNvSpPr>
          <p:nvPr>
            <p:ph type="title"/>
          </p:nvPr>
        </p:nvSpPr>
        <p:spPr/>
        <p:txBody>
          <a:bodyPr/>
          <a:lstStyle/>
          <a:p>
            <a:r>
              <a:rPr lang="fr-FR" dirty="0"/>
              <a:t>Arcs à mécanisme</a:t>
            </a:r>
          </a:p>
        </p:txBody>
      </p:sp>
      <p:sp>
        <p:nvSpPr>
          <p:cNvPr id="14"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pic>
        <p:nvPicPr>
          <p:cNvPr id="4" name="Image 3"/>
          <p:cNvPicPr>
            <a:picLocks noChangeAspect="1"/>
          </p:cNvPicPr>
          <p:nvPr/>
        </p:nvPicPr>
        <p:blipFill>
          <a:blip r:embed="rId8"/>
          <a:stretch>
            <a:fillRect/>
          </a:stretch>
        </p:blipFill>
        <p:spPr>
          <a:xfrm>
            <a:off x="596056" y="696413"/>
            <a:ext cx="1555351" cy="3531067"/>
          </a:xfrm>
          <a:prstGeom prst="rect">
            <a:avLst/>
          </a:prstGeom>
        </p:spPr>
      </p:pic>
    </p:spTree>
    <p:extLst>
      <p:ext uri="{BB962C8B-B14F-4D97-AF65-F5344CB8AC3E}">
        <p14:creationId xmlns:p14="http://schemas.microsoft.com/office/powerpoint/2010/main" val="278457901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5347" y="692974"/>
            <a:ext cx="1816159" cy="4354240"/>
          </a:xfrm>
          <a:prstGeom prst="rect">
            <a:avLst/>
          </a:prstGeom>
        </p:spPr>
      </p:pic>
      <p:sp>
        <p:nvSpPr>
          <p:cNvPr id="47108" name="Text Box 33"/>
          <p:cNvSpPr txBox="1">
            <a:spLocks noChangeArrowheads="1"/>
          </p:cNvSpPr>
          <p:nvPr/>
        </p:nvSpPr>
        <p:spPr bwMode="auto">
          <a:xfrm>
            <a:off x="2042033" y="708473"/>
            <a:ext cx="114005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Branche</a:t>
            </a:r>
          </a:p>
        </p:txBody>
      </p:sp>
      <p:sp>
        <p:nvSpPr>
          <p:cNvPr id="47109" name="Text Box 34"/>
          <p:cNvSpPr txBox="1">
            <a:spLocks noChangeArrowheads="1"/>
          </p:cNvSpPr>
          <p:nvPr/>
        </p:nvSpPr>
        <p:spPr bwMode="auto">
          <a:xfrm>
            <a:off x="2052830" y="2449759"/>
            <a:ext cx="106792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Fenêtre</a:t>
            </a:r>
          </a:p>
        </p:txBody>
      </p:sp>
      <p:sp>
        <p:nvSpPr>
          <p:cNvPr id="47110" name="Text Box 35"/>
          <p:cNvSpPr txBox="1">
            <a:spLocks noChangeArrowheads="1"/>
          </p:cNvSpPr>
          <p:nvPr/>
        </p:nvSpPr>
        <p:spPr bwMode="auto">
          <a:xfrm>
            <a:off x="1238241" y="3346742"/>
            <a:ext cx="16273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Stabilisateur</a:t>
            </a:r>
          </a:p>
        </p:txBody>
      </p:sp>
      <p:sp>
        <p:nvSpPr>
          <p:cNvPr id="47111" name="Text Box 36"/>
          <p:cNvSpPr txBox="1">
            <a:spLocks noChangeArrowheads="1"/>
          </p:cNvSpPr>
          <p:nvPr/>
        </p:nvSpPr>
        <p:spPr bwMode="auto">
          <a:xfrm>
            <a:off x="470748" y="1082749"/>
            <a:ext cx="302113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Réglage de la force</a:t>
            </a:r>
          </a:p>
        </p:txBody>
      </p:sp>
      <p:sp>
        <p:nvSpPr>
          <p:cNvPr id="47112" name="Text Box 37"/>
          <p:cNvSpPr txBox="1">
            <a:spLocks noChangeArrowheads="1"/>
          </p:cNvSpPr>
          <p:nvPr/>
        </p:nvSpPr>
        <p:spPr bwMode="auto">
          <a:xfrm>
            <a:off x="6646512" y="750138"/>
            <a:ext cx="82586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Came</a:t>
            </a:r>
          </a:p>
        </p:txBody>
      </p:sp>
      <p:sp>
        <p:nvSpPr>
          <p:cNvPr id="47113" name="Text Box 38"/>
          <p:cNvSpPr txBox="1">
            <a:spLocks noChangeArrowheads="1"/>
          </p:cNvSpPr>
          <p:nvPr/>
        </p:nvSpPr>
        <p:spPr bwMode="auto">
          <a:xfrm>
            <a:off x="7065922" y="1350674"/>
            <a:ext cx="883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Corde</a:t>
            </a:r>
          </a:p>
        </p:txBody>
      </p:sp>
      <p:sp>
        <p:nvSpPr>
          <p:cNvPr id="47114" name="Text Box 39"/>
          <p:cNvSpPr txBox="1">
            <a:spLocks noChangeArrowheads="1"/>
          </p:cNvSpPr>
          <p:nvPr/>
        </p:nvSpPr>
        <p:spPr bwMode="auto">
          <a:xfrm>
            <a:off x="6379534" y="2293711"/>
            <a:ext cx="23214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Ecarteur de câbles</a:t>
            </a:r>
          </a:p>
        </p:txBody>
      </p:sp>
      <p:sp>
        <p:nvSpPr>
          <p:cNvPr id="47115" name="Text Box 40"/>
          <p:cNvSpPr txBox="1">
            <a:spLocks noChangeArrowheads="1"/>
          </p:cNvSpPr>
          <p:nvPr/>
        </p:nvSpPr>
        <p:spPr bwMode="auto">
          <a:xfrm>
            <a:off x="6508034" y="4213124"/>
            <a:ext cx="9348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Câbles</a:t>
            </a:r>
          </a:p>
        </p:txBody>
      </p:sp>
      <p:sp>
        <p:nvSpPr>
          <p:cNvPr id="47122" name="Line 31"/>
          <p:cNvSpPr>
            <a:spLocks noChangeShapeType="1"/>
          </p:cNvSpPr>
          <p:nvPr/>
        </p:nvSpPr>
        <p:spPr bwMode="auto">
          <a:xfrm flipH="1">
            <a:off x="5098252" y="2509958"/>
            <a:ext cx="1281281" cy="113446"/>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23" name="Text Box 35"/>
          <p:cNvSpPr txBox="1">
            <a:spLocks noChangeArrowheads="1"/>
          </p:cNvSpPr>
          <p:nvPr/>
        </p:nvSpPr>
        <p:spPr bwMode="auto">
          <a:xfrm>
            <a:off x="1785063" y="1775247"/>
            <a:ext cx="11210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Viseur</a:t>
            </a:r>
          </a:p>
        </p:txBody>
      </p:sp>
      <p:sp>
        <p:nvSpPr>
          <p:cNvPr id="25" name="Line 31"/>
          <p:cNvSpPr>
            <a:spLocks noChangeShapeType="1"/>
          </p:cNvSpPr>
          <p:nvPr/>
        </p:nvSpPr>
        <p:spPr bwMode="auto">
          <a:xfrm flipH="1" flipV="1">
            <a:off x="4897982" y="2818518"/>
            <a:ext cx="1610050" cy="145085"/>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26" name="Text Box 39"/>
          <p:cNvSpPr txBox="1">
            <a:spLocks noChangeArrowheads="1"/>
          </p:cNvSpPr>
          <p:nvPr/>
        </p:nvSpPr>
        <p:spPr bwMode="auto">
          <a:xfrm>
            <a:off x="6454095" y="2731980"/>
            <a:ext cx="182453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Repose flèche</a:t>
            </a:r>
          </a:p>
        </p:txBody>
      </p:sp>
      <p:sp>
        <p:nvSpPr>
          <p:cNvPr id="28" name="Line 31"/>
          <p:cNvSpPr>
            <a:spLocks noChangeShapeType="1"/>
          </p:cNvSpPr>
          <p:nvPr/>
        </p:nvSpPr>
        <p:spPr bwMode="auto">
          <a:xfrm flipH="1" flipV="1">
            <a:off x="5098250" y="3672943"/>
            <a:ext cx="1465626" cy="771017"/>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29" name="Text Box 38"/>
          <p:cNvSpPr txBox="1">
            <a:spLocks noChangeArrowheads="1"/>
          </p:cNvSpPr>
          <p:nvPr/>
        </p:nvSpPr>
        <p:spPr bwMode="auto">
          <a:xfrm>
            <a:off x="6455521" y="1812339"/>
            <a:ext cx="98956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err="1">
                <a:latin typeface="Trebuchet MS" pitchFamily="34" charset="0"/>
                <a:cs typeface="Arial" pitchFamily="34" charset="0"/>
              </a:rPr>
              <a:t>Visette</a:t>
            </a:r>
            <a:endParaRPr lang="fr-FR" sz="2000" dirty="0">
              <a:latin typeface="Trebuchet MS" pitchFamily="34" charset="0"/>
              <a:cs typeface="Arial" pitchFamily="34" charset="0"/>
            </a:endParaRPr>
          </a:p>
        </p:txBody>
      </p:sp>
      <p:sp>
        <p:nvSpPr>
          <p:cNvPr id="30" name="Line 31"/>
          <p:cNvSpPr>
            <a:spLocks noChangeShapeType="1"/>
          </p:cNvSpPr>
          <p:nvPr/>
        </p:nvSpPr>
        <p:spPr bwMode="auto">
          <a:xfrm flipH="1">
            <a:off x="5445726" y="936043"/>
            <a:ext cx="1246390" cy="41996"/>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1" name="Line 31"/>
          <p:cNvSpPr>
            <a:spLocks noChangeShapeType="1"/>
          </p:cNvSpPr>
          <p:nvPr/>
        </p:nvSpPr>
        <p:spPr bwMode="auto">
          <a:xfrm flipH="1">
            <a:off x="5525918" y="2100826"/>
            <a:ext cx="1062306" cy="6433"/>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2" name="Line 31"/>
          <p:cNvSpPr>
            <a:spLocks noChangeShapeType="1"/>
          </p:cNvSpPr>
          <p:nvPr/>
        </p:nvSpPr>
        <p:spPr bwMode="auto">
          <a:xfrm flipH="1" flipV="1">
            <a:off x="5136003" y="3236714"/>
            <a:ext cx="1610050" cy="145085"/>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3" name="Text Box 39"/>
          <p:cNvSpPr txBox="1">
            <a:spLocks noChangeArrowheads="1"/>
          </p:cNvSpPr>
          <p:nvPr/>
        </p:nvSpPr>
        <p:spPr bwMode="auto">
          <a:xfrm>
            <a:off x="6692116" y="3150174"/>
            <a:ext cx="126028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Dragonne</a:t>
            </a:r>
          </a:p>
        </p:txBody>
      </p:sp>
      <p:sp>
        <p:nvSpPr>
          <p:cNvPr id="34" name="Line 31"/>
          <p:cNvSpPr>
            <a:spLocks noChangeShapeType="1"/>
          </p:cNvSpPr>
          <p:nvPr/>
        </p:nvSpPr>
        <p:spPr bwMode="auto">
          <a:xfrm flipH="1" flipV="1">
            <a:off x="5445727" y="3589144"/>
            <a:ext cx="1519214" cy="315422"/>
          </a:xfrm>
          <a:prstGeom prst="line">
            <a:avLst/>
          </a:prstGeom>
          <a:noFill/>
          <a:ln w="9525">
            <a:solidFill>
              <a:schemeClr val="tx1"/>
            </a:solidFill>
            <a:round/>
            <a:headEnd/>
            <a:tailEnd type="arrow"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5" name="Text Box 39"/>
          <p:cNvSpPr txBox="1">
            <a:spLocks noChangeArrowheads="1"/>
          </p:cNvSpPr>
          <p:nvPr/>
        </p:nvSpPr>
        <p:spPr bwMode="auto">
          <a:xfrm>
            <a:off x="6911003" y="3672942"/>
            <a:ext cx="142378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fr-FR" sz="2000" dirty="0">
                <a:latin typeface="Trebuchet MS" pitchFamily="34" charset="0"/>
                <a:cs typeface="Arial" pitchFamily="34" charset="0"/>
              </a:rPr>
              <a:t>Stop corde</a:t>
            </a:r>
          </a:p>
        </p:txBody>
      </p:sp>
      <p:sp>
        <p:nvSpPr>
          <p:cNvPr id="36" name="Line 31"/>
          <p:cNvSpPr>
            <a:spLocks noChangeShapeType="1"/>
          </p:cNvSpPr>
          <p:nvPr/>
        </p:nvSpPr>
        <p:spPr bwMode="auto">
          <a:xfrm>
            <a:off x="2754844" y="3586818"/>
            <a:ext cx="854490" cy="28300"/>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7" name="Line 31"/>
          <p:cNvSpPr>
            <a:spLocks noChangeShapeType="1"/>
          </p:cNvSpPr>
          <p:nvPr/>
        </p:nvSpPr>
        <p:spPr bwMode="auto">
          <a:xfrm>
            <a:off x="3065842" y="2679672"/>
            <a:ext cx="1506161" cy="52309"/>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8" name="Line 31"/>
          <p:cNvSpPr>
            <a:spLocks noChangeShapeType="1"/>
          </p:cNvSpPr>
          <p:nvPr/>
        </p:nvSpPr>
        <p:spPr bwMode="auto">
          <a:xfrm>
            <a:off x="2639648" y="2006740"/>
            <a:ext cx="1362645" cy="273230"/>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9" name="Line 31"/>
          <p:cNvSpPr>
            <a:spLocks noChangeShapeType="1"/>
          </p:cNvSpPr>
          <p:nvPr/>
        </p:nvSpPr>
        <p:spPr bwMode="auto">
          <a:xfrm>
            <a:off x="2771332" y="1338496"/>
            <a:ext cx="1296615" cy="1"/>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0" name="Line 31"/>
          <p:cNvSpPr>
            <a:spLocks noChangeShapeType="1"/>
          </p:cNvSpPr>
          <p:nvPr/>
        </p:nvSpPr>
        <p:spPr bwMode="auto">
          <a:xfrm>
            <a:off x="3120745" y="928224"/>
            <a:ext cx="1338452" cy="49816"/>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41" name="Line 31"/>
          <p:cNvSpPr>
            <a:spLocks noChangeShapeType="1"/>
          </p:cNvSpPr>
          <p:nvPr/>
        </p:nvSpPr>
        <p:spPr bwMode="auto">
          <a:xfrm flipH="1">
            <a:off x="5463692" y="1550729"/>
            <a:ext cx="1617393" cy="203271"/>
          </a:xfrm>
          <a:prstGeom prst="line">
            <a:avLst/>
          </a:prstGeom>
          <a:noFill/>
          <a:ln w="1587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Trebuchet MS" pitchFamily="34" charset="0"/>
            </a:endParaRPr>
          </a:p>
        </p:txBody>
      </p:sp>
      <p:sp>
        <p:nvSpPr>
          <p:cNvPr id="3" name="Titre 2"/>
          <p:cNvSpPr>
            <a:spLocks noGrp="1"/>
          </p:cNvSpPr>
          <p:nvPr>
            <p:ph type="title"/>
          </p:nvPr>
        </p:nvSpPr>
        <p:spPr/>
        <p:txBody>
          <a:bodyPr/>
          <a:lstStyle/>
          <a:p>
            <a:r>
              <a:rPr lang="fr-FR" dirty="0"/>
              <a:t>Description d’un « compound »</a:t>
            </a:r>
          </a:p>
        </p:txBody>
      </p:sp>
      <p:sp>
        <p:nvSpPr>
          <p:cNvPr id="42"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43" name="Image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82919129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22"/>
          <p:cNvSpPr txBox="1">
            <a:spLocks noChangeArrowheads="1"/>
          </p:cNvSpPr>
          <p:nvPr/>
        </p:nvSpPr>
        <p:spPr bwMode="auto">
          <a:xfrm>
            <a:off x="5220072" y="1227149"/>
            <a:ext cx="3891438" cy="3295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3"/>
              </a:buBlip>
              <a:defRPr sz="2800">
                <a:solidFill>
                  <a:srgbClr val="006600"/>
                </a:solidFill>
                <a:latin typeface="+mn-lt"/>
                <a:ea typeface="+mn-ea"/>
                <a:cs typeface="+mn-cs"/>
              </a:defRPr>
            </a:lvl1pPr>
            <a:lvl2pPr marL="742950" indent="-285750" algn="l" rtl="0" eaLnBrk="0" fontAlgn="base" hangingPunct="0">
              <a:spcBef>
                <a:spcPct val="20000"/>
              </a:spcBef>
              <a:spcAft>
                <a:spcPct val="0"/>
              </a:spcAft>
              <a:buChar char="–"/>
              <a:defRPr sz="2000" i="1">
                <a:solidFill>
                  <a:srgbClr val="006600"/>
                </a:solidFill>
                <a:latin typeface="+mn-lt"/>
              </a:defRPr>
            </a:lvl2pPr>
            <a:lvl3pPr marL="1143000" indent="-228600" algn="l" rtl="0" eaLnBrk="0" fontAlgn="base" hangingPunct="0">
              <a:spcBef>
                <a:spcPct val="20000"/>
              </a:spcBef>
              <a:spcAft>
                <a:spcPct val="0"/>
              </a:spcAft>
              <a:buChar char="•"/>
              <a:defRPr i="1">
                <a:solidFill>
                  <a:srgbClr val="6699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eaLnBrk="1" hangingPunct="1">
              <a:lnSpc>
                <a:spcPct val="150000"/>
              </a:lnSpc>
              <a:buNone/>
            </a:pPr>
            <a:r>
              <a:rPr lang="fr-FR" sz="1800" b="1" u="sng" dirty="0">
                <a:solidFill>
                  <a:schemeClr val="tx1"/>
                </a:solidFill>
                <a:latin typeface="Trebuchet MS" pitchFamily="34" charset="0"/>
              </a:rPr>
              <a:t>LET-OFF :</a:t>
            </a:r>
            <a:r>
              <a:rPr lang="fr-FR" sz="1800" dirty="0">
                <a:solidFill>
                  <a:schemeClr val="tx1"/>
                </a:solidFill>
                <a:latin typeface="Trebuchet MS" pitchFamily="34" charset="0"/>
              </a:rPr>
              <a:t> pourcentage de réduction de la force une fois l’arc armé</a:t>
            </a:r>
          </a:p>
          <a:p>
            <a:pPr marL="0" indent="0" eaLnBrk="1" hangingPunct="1">
              <a:lnSpc>
                <a:spcPct val="150000"/>
              </a:lnSpc>
              <a:buNone/>
            </a:pPr>
            <a:endParaRPr lang="fr-FR" sz="1800" dirty="0">
              <a:solidFill>
                <a:schemeClr val="tx1"/>
              </a:solidFill>
              <a:latin typeface="Trebuchet MS" pitchFamily="34" charset="0"/>
            </a:endParaRPr>
          </a:p>
          <a:p>
            <a:pPr marL="0" indent="0" eaLnBrk="1" hangingPunct="1">
              <a:lnSpc>
                <a:spcPct val="150000"/>
              </a:lnSpc>
              <a:buNone/>
            </a:pPr>
            <a:r>
              <a:rPr lang="fr-FR" sz="1800" dirty="0">
                <a:solidFill>
                  <a:schemeClr val="tx1"/>
                </a:solidFill>
                <a:latin typeface="Trebuchet MS" pitchFamily="34" charset="0"/>
              </a:rPr>
              <a:t>Un arc </a:t>
            </a:r>
            <a:r>
              <a:rPr lang="fr-FR" sz="1800" b="1" dirty="0">
                <a:solidFill>
                  <a:schemeClr val="tx1"/>
                </a:solidFill>
                <a:latin typeface="Trebuchet MS" pitchFamily="34" charset="0"/>
              </a:rPr>
              <a:t>60#</a:t>
            </a:r>
            <a:r>
              <a:rPr lang="fr-FR" sz="1800" dirty="0">
                <a:solidFill>
                  <a:schemeClr val="tx1"/>
                </a:solidFill>
                <a:latin typeface="Trebuchet MS" pitchFamily="34" charset="0"/>
              </a:rPr>
              <a:t> avec 80 % de let-off présentera (1-0,8)x60= </a:t>
            </a:r>
            <a:r>
              <a:rPr lang="fr-FR" sz="1800" b="1" u="sng" dirty="0">
                <a:solidFill>
                  <a:schemeClr val="tx1"/>
                </a:solidFill>
                <a:latin typeface="Trebuchet MS" pitchFamily="34" charset="0"/>
              </a:rPr>
              <a:t>12#</a:t>
            </a:r>
            <a:r>
              <a:rPr lang="fr-FR" sz="1800" dirty="0">
                <a:solidFill>
                  <a:schemeClr val="tx1"/>
                </a:solidFill>
                <a:latin typeface="Trebuchet MS" pitchFamily="34" charset="0"/>
              </a:rPr>
              <a:t> une fois armé</a:t>
            </a: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67544" y="1519325"/>
            <a:ext cx="4752528" cy="292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109" name="Rectangle 53"/>
          <p:cNvSpPr>
            <a:spLocks noChangeAspect="1" noChangeArrowheads="1"/>
          </p:cNvSpPr>
          <p:nvPr/>
        </p:nvSpPr>
        <p:spPr bwMode="auto">
          <a:xfrm>
            <a:off x="408592" y="681539"/>
            <a:ext cx="704372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a:spcBef>
                <a:spcPct val="20000"/>
              </a:spcBef>
              <a:buFontTx/>
              <a:buBlip>
                <a:blip r:embed="rId5"/>
              </a:buBlip>
            </a:pPr>
            <a:r>
              <a:rPr lang="fr-FR" sz="2800" dirty="0">
                <a:solidFill>
                  <a:srgbClr val="800000"/>
                </a:solidFill>
                <a:effectLst>
                  <a:outerShdw blurRad="38100" dist="38100" dir="2700000" algn="tl">
                    <a:srgbClr val="000000">
                      <a:alpha val="43137"/>
                    </a:srgbClr>
                  </a:outerShdw>
                </a:effectLst>
                <a:latin typeface="Trebuchet MS" pitchFamily="34" charset="0"/>
              </a:rPr>
              <a:t>Progression de la force d’armement</a:t>
            </a:r>
          </a:p>
        </p:txBody>
      </p:sp>
      <p:sp>
        <p:nvSpPr>
          <p:cNvPr id="65" name="Text Box 15"/>
          <p:cNvSpPr txBox="1">
            <a:spLocks noChangeArrowheads="1"/>
          </p:cNvSpPr>
          <p:nvPr/>
        </p:nvSpPr>
        <p:spPr bwMode="auto">
          <a:xfrm>
            <a:off x="4371330" y="4345562"/>
            <a:ext cx="920750" cy="400110"/>
          </a:xfrm>
          <a:prstGeom prst="rect">
            <a:avLst/>
          </a:prstGeom>
          <a:noFill/>
          <a:ln w="25400">
            <a:no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sz="2000" i="1" dirty="0">
                <a:solidFill>
                  <a:schemeClr val="tx2"/>
                </a:solidFill>
                <a:latin typeface="Trebuchet MS" pitchFamily="34" charset="0"/>
              </a:rPr>
              <a:t>Vallée </a:t>
            </a:r>
          </a:p>
        </p:txBody>
      </p:sp>
      <p:sp>
        <p:nvSpPr>
          <p:cNvPr id="66" name="Line 16"/>
          <p:cNvSpPr>
            <a:spLocks noChangeShapeType="1"/>
          </p:cNvSpPr>
          <p:nvPr/>
        </p:nvSpPr>
        <p:spPr bwMode="auto">
          <a:xfrm>
            <a:off x="4592702" y="3530929"/>
            <a:ext cx="210676" cy="867228"/>
          </a:xfrm>
          <a:prstGeom prst="line">
            <a:avLst/>
          </a:prstGeom>
          <a:noFill/>
          <a:ln w="28575">
            <a:solidFill>
              <a:srgbClr val="FF0000"/>
            </a:solidFill>
            <a:miter lim="800000"/>
            <a:headEnd type="stealth"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fr-FR">
              <a:latin typeface="Trebuchet MS" pitchFamily="34" charset="0"/>
            </a:endParaRPr>
          </a:p>
        </p:txBody>
      </p:sp>
      <p:sp>
        <p:nvSpPr>
          <p:cNvPr id="67" name="Line 17"/>
          <p:cNvSpPr>
            <a:spLocks noChangeShapeType="1"/>
          </p:cNvSpPr>
          <p:nvPr/>
        </p:nvSpPr>
        <p:spPr bwMode="auto">
          <a:xfrm flipH="1" flipV="1">
            <a:off x="2947529" y="1519324"/>
            <a:ext cx="382016" cy="406945"/>
          </a:xfrm>
          <a:prstGeom prst="line">
            <a:avLst/>
          </a:prstGeom>
          <a:noFill/>
          <a:ln w="28575">
            <a:solidFill>
              <a:srgbClr val="FF0000"/>
            </a:solidFill>
            <a:miter lim="800000"/>
            <a:headEnd type="stealth"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fr-FR">
              <a:latin typeface="Trebuchet MS" pitchFamily="34" charset="0"/>
            </a:endParaRPr>
          </a:p>
        </p:txBody>
      </p:sp>
      <p:sp>
        <p:nvSpPr>
          <p:cNvPr id="68" name="Text Box 18"/>
          <p:cNvSpPr txBox="1">
            <a:spLocks noChangeArrowheads="1"/>
          </p:cNvSpPr>
          <p:nvPr/>
        </p:nvSpPr>
        <p:spPr bwMode="auto">
          <a:xfrm>
            <a:off x="395536" y="1801148"/>
            <a:ext cx="563009" cy="338554"/>
          </a:xfrm>
          <a:prstGeom prst="rect">
            <a:avLst/>
          </a:prstGeom>
          <a:solidFill>
            <a:schemeClr val="bg1"/>
          </a:solidFill>
          <a:ln w="25400">
            <a:noFill/>
            <a:miter lim="800000"/>
            <a:headEnd/>
            <a:tailEnd/>
          </a:ln>
          <a:effectLst/>
          <a:extLst/>
        </p:spPr>
        <p:txBody>
          <a:bodyPr wrap="square">
            <a:spAutoFit/>
          </a:bodyPr>
          <a:lstStyle/>
          <a:p>
            <a:pPr algn="ctr" eaLnBrk="0" hangingPunct="0">
              <a:spcBef>
                <a:spcPct val="50000"/>
              </a:spcBef>
            </a:pPr>
            <a:r>
              <a:rPr lang="fr-FR" sz="1600" i="1" dirty="0">
                <a:solidFill>
                  <a:schemeClr val="tx2"/>
                </a:solidFill>
                <a:latin typeface="Trebuchet MS" pitchFamily="34" charset="0"/>
              </a:rPr>
              <a:t>60# </a:t>
            </a:r>
          </a:p>
        </p:txBody>
      </p:sp>
      <p:sp>
        <p:nvSpPr>
          <p:cNvPr id="69" name="Line 19"/>
          <p:cNvSpPr>
            <a:spLocks noChangeShapeType="1"/>
          </p:cNvSpPr>
          <p:nvPr/>
        </p:nvSpPr>
        <p:spPr bwMode="auto">
          <a:xfrm flipH="1" flipV="1">
            <a:off x="4560105" y="1523737"/>
            <a:ext cx="137097" cy="1025286"/>
          </a:xfrm>
          <a:prstGeom prst="line">
            <a:avLst/>
          </a:prstGeom>
          <a:noFill/>
          <a:ln w="28575">
            <a:solidFill>
              <a:srgbClr val="FF0000"/>
            </a:solidFill>
            <a:miter lim="800000"/>
            <a:headEnd type="stealth" w="lg"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p>
            <a:endParaRPr lang="fr-FR">
              <a:latin typeface="Trebuchet MS" pitchFamily="34" charset="0"/>
            </a:endParaRPr>
          </a:p>
        </p:txBody>
      </p:sp>
      <p:sp>
        <p:nvSpPr>
          <p:cNvPr id="70" name="Text Box 20"/>
          <p:cNvSpPr txBox="1">
            <a:spLocks noChangeArrowheads="1"/>
          </p:cNvSpPr>
          <p:nvPr/>
        </p:nvSpPr>
        <p:spPr bwMode="auto">
          <a:xfrm>
            <a:off x="4082479" y="1186201"/>
            <a:ext cx="871538" cy="400110"/>
          </a:xfrm>
          <a:prstGeom prst="rect">
            <a:avLst/>
          </a:prstGeom>
          <a:noFill/>
          <a:ln w="25400">
            <a:no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sz="2000" i="1" dirty="0">
                <a:solidFill>
                  <a:schemeClr val="tx2"/>
                </a:solidFill>
                <a:latin typeface="Trebuchet MS" pitchFamily="34" charset="0"/>
              </a:rPr>
              <a:t>Mur</a:t>
            </a:r>
          </a:p>
        </p:txBody>
      </p:sp>
      <p:sp>
        <p:nvSpPr>
          <p:cNvPr id="14" name="Text Box 18"/>
          <p:cNvSpPr txBox="1">
            <a:spLocks noChangeArrowheads="1"/>
          </p:cNvSpPr>
          <p:nvPr/>
        </p:nvSpPr>
        <p:spPr bwMode="auto">
          <a:xfrm>
            <a:off x="2411760" y="1205363"/>
            <a:ext cx="860425" cy="400110"/>
          </a:xfrm>
          <a:prstGeom prst="rect">
            <a:avLst/>
          </a:prstGeom>
          <a:noFill/>
          <a:ln w="25400">
            <a:noFill/>
            <a:miter lim="800000"/>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pPr>
            <a:r>
              <a:rPr lang="fr-FR" sz="2000" i="1" dirty="0">
                <a:solidFill>
                  <a:schemeClr val="tx2"/>
                </a:solidFill>
                <a:latin typeface="Trebuchet MS" pitchFamily="34" charset="0"/>
              </a:rPr>
              <a:t>Pic </a:t>
            </a:r>
          </a:p>
        </p:txBody>
      </p:sp>
      <p:cxnSp>
        <p:nvCxnSpPr>
          <p:cNvPr id="15" name="Connecteur droit 14"/>
          <p:cNvCxnSpPr/>
          <p:nvPr/>
        </p:nvCxnSpPr>
        <p:spPr bwMode="auto">
          <a:xfrm>
            <a:off x="958545" y="1970425"/>
            <a:ext cx="2696738" cy="0"/>
          </a:xfrm>
          <a:prstGeom prst="line">
            <a:avLst/>
          </a:prstGeom>
          <a:ln w="25400" cap="flat" cmpd="sng" algn="ctr">
            <a:solidFill>
              <a:srgbClr val="FF00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17" name="Connecteur droit 16"/>
          <p:cNvCxnSpPr/>
          <p:nvPr/>
        </p:nvCxnSpPr>
        <p:spPr bwMode="auto">
          <a:xfrm>
            <a:off x="4572000" y="3170557"/>
            <a:ext cx="0" cy="814903"/>
          </a:xfrm>
          <a:prstGeom prst="line">
            <a:avLst/>
          </a:prstGeom>
          <a:ln w="25400" cap="flat" cmpd="sng" algn="ctr">
            <a:solidFill>
              <a:schemeClr val="accent2"/>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18" name="Connecteur droit 17"/>
          <p:cNvCxnSpPr/>
          <p:nvPr/>
        </p:nvCxnSpPr>
        <p:spPr bwMode="auto">
          <a:xfrm flipH="1">
            <a:off x="935524" y="3507854"/>
            <a:ext cx="3762516" cy="1854"/>
          </a:xfrm>
          <a:prstGeom prst="line">
            <a:avLst/>
          </a:prstGeom>
          <a:ln w="25400" cap="flat" cmpd="sng" algn="ctr">
            <a:solidFill>
              <a:schemeClr val="accent2"/>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sp>
        <p:nvSpPr>
          <p:cNvPr id="28" name="Text Box 18"/>
          <p:cNvSpPr txBox="1">
            <a:spLocks noChangeArrowheads="1"/>
          </p:cNvSpPr>
          <p:nvPr/>
        </p:nvSpPr>
        <p:spPr bwMode="auto">
          <a:xfrm>
            <a:off x="395536" y="3363838"/>
            <a:ext cx="563009" cy="338554"/>
          </a:xfrm>
          <a:prstGeom prst="rect">
            <a:avLst/>
          </a:prstGeom>
          <a:solidFill>
            <a:schemeClr val="bg1"/>
          </a:solidFill>
          <a:ln w="25400">
            <a:noFill/>
            <a:miter lim="800000"/>
            <a:headEnd/>
            <a:tailEnd/>
          </a:ln>
          <a:effectLst/>
          <a:extLst/>
        </p:spPr>
        <p:txBody>
          <a:bodyPr wrap="square">
            <a:spAutoFit/>
          </a:bodyPr>
          <a:lstStyle/>
          <a:p>
            <a:pPr algn="ctr" eaLnBrk="0" hangingPunct="0">
              <a:spcBef>
                <a:spcPct val="50000"/>
              </a:spcBef>
            </a:pPr>
            <a:r>
              <a:rPr lang="fr-FR" sz="1600" i="1" dirty="0">
                <a:solidFill>
                  <a:schemeClr val="tx2"/>
                </a:solidFill>
                <a:latin typeface="Trebuchet MS" pitchFamily="34" charset="0"/>
              </a:rPr>
              <a:t>12# </a:t>
            </a:r>
          </a:p>
        </p:txBody>
      </p:sp>
      <p:sp>
        <p:nvSpPr>
          <p:cNvPr id="2" name="Titre 1"/>
          <p:cNvSpPr>
            <a:spLocks noGrp="1"/>
          </p:cNvSpPr>
          <p:nvPr>
            <p:ph type="title"/>
          </p:nvPr>
        </p:nvSpPr>
        <p:spPr/>
        <p:txBody>
          <a:bodyPr/>
          <a:lstStyle/>
          <a:p>
            <a:r>
              <a:rPr lang="fr-FR" dirty="0"/>
              <a:t>Arcs à mécanisme</a:t>
            </a:r>
          </a:p>
        </p:txBody>
      </p:sp>
      <p:sp>
        <p:nvSpPr>
          <p:cNvPr id="19"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20" name="Imag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321807684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9934" y="3025294"/>
            <a:ext cx="3038475" cy="1135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orde&amp;"/>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146" y="1563638"/>
            <a:ext cx="758950"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rdeéJPG"/>
          <p:cNvPicPr preferRelativeResize="0">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74090" y="1563638"/>
            <a:ext cx="690832"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BCY 450 Plus String Material"/>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680014" y="785076"/>
            <a:ext cx="2183469" cy="15611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3"/>
          <p:cNvSpPr txBox="1">
            <a:spLocks noChangeArrowheads="1"/>
          </p:cNvSpPr>
          <p:nvPr/>
        </p:nvSpPr>
        <p:spPr bwMode="auto">
          <a:xfrm>
            <a:off x="3750965" y="2279198"/>
            <a:ext cx="3497614" cy="58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7"/>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600" dirty="0">
                <a:solidFill>
                  <a:schemeClr val="tx1"/>
                </a:solidFill>
                <a:latin typeface="Trebuchet MS" pitchFamily="34" charset="0"/>
              </a:rPr>
              <a:t>Matière : Dacron, </a:t>
            </a:r>
            <a:r>
              <a:rPr lang="fr-FR" sz="1600" dirty="0" err="1">
                <a:solidFill>
                  <a:schemeClr val="tx1"/>
                </a:solidFill>
                <a:latin typeface="Trebuchet MS" pitchFamily="34" charset="0"/>
              </a:rPr>
              <a:t>fast</a:t>
            </a:r>
            <a:r>
              <a:rPr lang="fr-FR" sz="1600" dirty="0">
                <a:solidFill>
                  <a:schemeClr val="tx1"/>
                </a:solidFill>
                <a:latin typeface="Trebuchet MS" pitchFamily="34" charset="0"/>
              </a:rPr>
              <a:t> flight (Polyéthylènes)</a:t>
            </a:r>
            <a:endParaRPr lang="fr-FR" sz="1200" dirty="0">
              <a:solidFill>
                <a:schemeClr val="tx1"/>
              </a:solidFill>
              <a:latin typeface="Trebuchet MS" pitchFamily="34" charset="0"/>
            </a:endParaRPr>
          </a:p>
        </p:txBody>
      </p:sp>
      <p:sp>
        <p:nvSpPr>
          <p:cNvPr id="12" name="Rectangle 3"/>
          <p:cNvSpPr txBox="1">
            <a:spLocks noChangeArrowheads="1"/>
          </p:cNvSpPr>
          <p:nvPr/>
        </p:nvSpPr>
        <p:spPr bwMode="auto">
          <a:xfrm>
            <a:off x="251521" y="3810720"/>
            <a:ext cx="1800199"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7"/>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400" dirty="0">
                <a:solidFill>
                  <a:schemeClr val="tx1"/>
                </a:solidFill>
                <a:latin typeface="Trebuchet MS" pitchFamily="34" charset="0"/>
              </a:rPr>
              <a:t>Corde épissée</a:t>
            </a:r>
          </a:p>
          <a:p>
            <a:pPr marL="0" indent="0" algn="ctr" eaLnBrk="1" hangingPunct="1">
              <a:buNone/>
            </a:pPr>
            <a:r>
              <a:rPr lang="fr-FR" sz="1400" dirty="0">
                <a:solidFill>
                  <a:schemeClr val="tx1"/>
                </a:solidFill>
                <a:latin typeface="Trebuchet MS" pitchFamily="34" charset="0"/>
              </a:rPr>
              <a:t>(flamande) </a:t>
            </a:r>
            <a:r>
              <a:rPr lang="fr-FR" sz="1400" dirty="0">
                <a:solidFill>
                  <a:schemeClr val="tx1"/>
                </a:solidFill>
                <a:latin typeface="Trebuchet MS" pitchFamily="34" charset="0"/>
                <a:sym typeface="Wingdings" pitchFamily="2" charset="2"/>
              </a:rPr>
              <a:t></a:t>
            </a:r>
            <a:r>
              <a:rPr lang="fr-FR" sz="1400" dirty="0" err="1">
                <a:solidFill>
                  <a:schemeClr val="tx1"/>
                </a:solidFill>
                <a:latin typeface="Trebuchet MS" pitchFamily="34" charset="0"/>
                <a:sym typeface="Wingdings" pitchFamily="2" charset="2"/>
              </a:rPr>
              <a:t>tradi</a:t>
            </a:r>
            <a:endParaRPr lang="fr-FR" sz="1100" dirty="0">
              <a:solidFill>
                <a:schemeClr val="tx1"/>
              </a:solidFill>
              <a:latin typeface="Trebuchet MS" pitchFamily="34" charset="0"/>
            </a:endParaRPr>
          </a:p>
        </p:txBody>
      </p:sp>
      <p:sp>
        <p:nvSpPr>
          <p:cNvPr id="13" name="Rectangle 3"/>
          <p:cNvSpPr txBox="1">
            <a:spLocks noChangeArrowheads="1"/>
          </p:cNvSpPr>
          <p:nvPr/>
        </p:nvSpPr>
        <p:spPr bwMode="auto">
          <a:xfrm>
            <a:off x="1915084" y="3795886"/>
            <a:ext cx="2008844" cy="108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7"/>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400" dirty="0">
                <a:solidFill>
                  <a:schemeClr val="tx1"/>
                </a:solidFill>
                <a:latin typeface="Trebuchet MS" pitchFamily="34" charset="0"/>
              </a:rPr>
              <a:t>Corde sans fin</a:t>
            </a:r>
          </a:p>
          <a:p>
            <a:pPr marL="0" indent="0" algn="ctr" eaLnBrk="1" hangingPunct="1">
              <a:buNone/>
            </a:pPr>
            <a:r>
              <a:rPr lang="fr-FR" sz="1400" dirty="0">
                <a:solidFill>
                  <a:schemeClr val="tx1"/>
                </a:solidFill>
                <a:latin typeface="Trebuchet MS" pitchFamily="34" charset="0"/>
              </a:rPr>
              <a:t>(</a:t>
            </a:r>
            <a:r>
              <a:rPr lang="fr-FR" sz="1400" dirty="0" err="1">
                <a:solidFill>
                  <a:schemeClr val="tx1"/>
                </a:solidFill>
                <a:latin typeface="Trebuchet MS" pitchFamily="34" charset="0"/>
              </a:rPr>
              <a:t>endless</a:t>
            </a:r>
            <a:r>
              <a:rPr lang="fr-FR" sz="1400" dirty="0">
                <a:solidFill>
                  <a:schemeClr val="tx1"/>
                </a:solidFill>
                <a:latin typeface="Trebuchet MS" pitchFamily="34" charset="0"/>
              </a:rPr>
              <a:t>) </a:t>
            </a:r>
            <a:r>
              <a:rPr lang="fr-FR" sz="1400" dirty="0">
                <a:solidFill>
                  <a:schemeClr val="tx1"/>
                </a:solidFill>
                <a:latin typeface="Trebuchet MS" pitchFamily="34" charset="0"/>
                <a:sym typeface="Wingdings" pitchFamily="2" charset="2"/>
              </a:rPr>
              <a:t>compound</a:t>
            </a:r>
            <a:endParaRPr lang="fr-FR" sz="1100" dirty="0">
              <a:solidFill>
                <a:schemeClr val="tx1"/>
              </a:solidFill>
              <a:latin typeface="Trebuchet MS" pitchFamily="34" charset="0"/>
            </a:endParaRPr>
          </a:p>
        </p:txBody>
      </p:sp>
      <p:sp>
        <p:nvSpPr>
          <p:cNvPr id="15" name="Rectangle 3"/>
          <p:cNvSpPr txBox="1">
            <a:spLocks noChangeArrowheads="1"/>
          </p:cNvSpPr>
          <p:nvPr/>
        </p:nvSpPr>
        <p:spPr bwMode="auto">
          <a:xfrm>
            <a:off x="4589285" y="4089975"/>
            <a:ext cx="1813159" cy="58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7"/>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800" dirty="0">
                <a:solidFill>
                  <a:schemeClr val="tx1"/>
                </a:solidFill>
                <a:latin typeface="Trebuchet MS" pitchFamily="34" charset="0"/>
              </a:rPr>
              <a:t>Tranche fil</a:t>
            </a:r>
            <a:endParaRPr lang="fr-FR" sz="1400" dirty="0">
              <a:solidFill>
                <a:schemeClr val="tx1"/>
              </a:solidFill>
              <a:latin typeface="Trebuchet MS" pitchFamily="34" charset="0"/>
            </a:endParaRPr>
          </a:p>
        </p:txBody>
      </p:sp>
      <p:sp>
        <p:nvSpPr>
          <p:cNvPr id="2" name="Accolade ouvrante 1"/>
          <p:cNvSpPr/>
          <p:nvPr/>
        </p:nvSpPr>
        <p:spPr bwMode="auto">
          <a:xfrm rot="16200000">
            <a:off x="5327368" y="2832707"/>
            <a:ext cx="336995" cy="2184723"/>
          </a:xfrm>
          <a:prstGeom prst="leftBrace">
            <a:avLst>
              <a:gd name="adj1" fmla="val 87474"/>
              <a:gd name="adj2" fmla="val 50000"/>
            </a:avLst>
          </a:prstGeom>
          <a:ln>
            <a:headEnd type="none" w="med" len="med"/>
            <a:tailEnd type="none" w="med" len="med"/>
          </a:ln>
          <a:extLst/>
        </p:spPr>
        <p:style>
          <a:lnRef idx="2">
            <a:schemeClr val="dk1"/>
          </a:lnRef>
          <a:fillRef idx="0">
            <a:schemeClr val="dk1"/>
          </a:fillRef>
          <a:effectRef idx="1">
            <a:schemeClr val="dk1"/>
          </a:effectRef>
          <a:fontRef idx="minor">
            <a:schemeClr val="tx1"/>
          </a:fontRef>
        </p:style>
        <p:txBody>
          <a:bodyPr vert="horz" wrap="none" lIns="91440" tIns="45720" rIns="91440" bIns="45720" numCol="1" rtlCol="0" anchor="t" anchorCtr="0" compatLnSpc="1">
            <a:prstTxWarp prst="textNoShape">
              <a:avLst/>
            </a:prstTxWarp>
          </a:bodyPr>
          <a:lstStyle/>
          <a:p>
            <a:pPr marR="0" algn="ctr" defTabSz="914400" rtl="0" eaLnBrk="1" fontAlgn="base" latinLnBrk="0" hangingPunct="1">
              <a:lnSpc>
                <a:spcPct val="100000"/>
              </a:lnSpc>
              <a:spcBef>
                <a:spcPct val="0"/>
              </a:spcBef>
              <a:spcAft>
                <a:spcPct val="0"/>
              </a:spcAft>
              <a:buClrTx/>
              <a:buSzTx/>
              <a:tabLst/>
            </a:pPr>
            <a:endParaRPr kumimoji="0" lang="fr-FR" sz="1800" b="0" i="0" u="none" strike="noStrike" cap="none" normalizeH="0" baseline="0">
              <a:ln>
                <a:noFill/>
              </a:ln>
              <a:effectLst/>
              <a:latin typeface="Trebuchet MS" pitchFamily="34" charset="0"/>
            </a:endParaRPr>
          </a:p>
        </p:txBody>
      </p:sp>
      <p:sp>
        <p:nvSpPr>
          <p:cNvPr id="14" name="Rectangle 3"/>
          <p:cNvSpPr txBox="1">
            <a:spLocks noChangeArrowheads="1"/>
          </p:cNvSpPr>
          <p:nvPr/>
        </p:nvSpPr>
        <p:spPr bwMode="auto">
          <a:xfrm>
            <a:off x="7457547" y="3632516"/>
            <a:ext cx="1548172" cy="585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7"/>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lnSpc>
                <a:spcPct val="150000"/>
              </a:lnSpc>
              <a:buNone/>
            </a:pPr>
            <a:r>
              <a:rPr lang="fr-FR" sz="1800" dirty="0">
                <a:solidFill>
                  <a:schemeClr val="tx1"/>
                </a:solidFill>
                <a:latin typeface="Trebuchet MS" pitchFamily="34" charset="0"/>
              </a:rPr>
              <a:t>silencieux</a:t>
            </a:r>
            <a:endParaRPr lang="fr-FR" sz="1400" dirty="0">
              <a:solidFill>
                <a:schemeClr val="tx1"/>
              </a:solidFill>
              <a:latin typeface="Trebuchet MS" pitchFamily="34" charset="0"/>
            </a:endParaRPr>
          </a:p>
        </p:txBody>
      </p:sp>
      <p:pic>
        <p:nvPicPr>
          <p:cNvPr id="17" name="Picture 21"/>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rot="5400000">
            <a:off x="7585443" y="2215498"/>
            <a:ext cx="1269155" cy="1524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6"/>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rot="5400000">
            <a:off x="7896772" y="1533616"/>
            <a:ext cx="669725" cy="733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3"/>
          <p:cNvCxnSpPr/>
          <p:nvPr/>
        </p:nvCxnSpPr>
        <p:spPr bwMode="auto">
          <a:xfrm>
            <a:off x="7457548" y="1902307"/>
            <a:ext cx="1524943" cy="0"/>
          </a:xfrm>
          <a:prstGeom prst="line">
            <a:avLst/>
          </a:prstGeom>
          <a:solidFill>
            <a:schemeClr val="accent1"/>
          </a:solidFill>
          <a:ln w="53975" cap="flat" cmpd="sng" algn="ctr">
            <a:solidFill>
              <a:schemeClr val="tx1"/>
            </a:solidFill>
            <a:prstDash val="solid"/>
            <a:round/>
            <a:headEnd type="none" w="med" len="med"/>
            <a:tailEnd type="none" w="med" len="med"/>
          </a:ln>
          <a:effectLst>
            <a:outerShdw dist="35921" dir="2700000" algn="ctr" rotWithShape="0">
              <a:schemeClr val="bg2"/>
            </a:outerShdw>
          </a:effectLst>
          <a:extLst/>
        </p:spPr>
      </p:cxnSp>
      <p:sp>
        <p:nvSpPr>
          <p:cNvPr id="3" name="Titre 2"/>
          <p:cNvSpPr>
            <a:spLocks noGrp="1"/>
          </p:cNvSpPr>
          <p:nvPr>
            <p:ph type="title"/>
          </p:nvPr>
        </p:nvSpPr>
        <p:spPr/>
        <p:txBody>
          <a:bodyPr/>
          <a:lstStyle/>
          <a:p>
            <a:r>
              <a:rPr lang="fr-FR" dirty="0"/>
              <a:t>Cordes &amp; Câbles</a:t>
            </a:r>
          </a:p>
        </p:txBody>
      </p:sp>
      <p:sp>
        <p:nvSpPr>
          <p:cNvPr id="5" name="Espace réservé du contenu 4"/>
          <p:cNvSpPr>
            <a:spLocks noGrp="1"/>
          </p:cNvSpPr>
          <p:nvPr>
            <p:ph idx="1"/>
          </p:nvPr>
        </p:nvSpPr>
        <p:spPr/>
        <p:txBody>
          <a:bodyPr/>
          <a:lstStyle/>
          <a:p>
            <a:r>
              <a:rPr lang="fr-FR" sz="2400" dirty="0"/>
              <a:t>Constitués brins multiples</a:t>
            </a:r>
          </a:p>
          <a:p>
            <a:pPr marL="0" indent="0">
              <a:buNone/>
            </a:pPr>
            <a:endParaRPr lang="fr-FR" sz="2400" dirty="0"/>
          </a:p>
        </p:txBody>
      </p:sp>
      <p:sp>
        <p:nvSpPr>
          <p:cNvPr id="19"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20" name="Imag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198928651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rotWithShape="1">
          <a:blip r:embed="rId3"/>
          <a:srcRect b="2578"/>
          <a:stretch/>
        </p:blipFill>
        <p:spPr>
          <a:xfrm>
            <a:off x="3743908" y="1679688"/>
            <a:ext cx="3060340" cy="2836278"/>
          </a:xfrm>
          <a:prstGeom prst="rect">
            <a:avLst/>
          </a:prstGeom>
        </p:spPr>
      </p:pic>
      <p:pic>
        <p:nvPicPr>
          <p:cNvPr id="8" name="Imag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4276" y="1671650"/>
            <a:ext cx="2963588" cy="2802619"/>
          </a:xfrm>
          <a:prstGeom prst="rect">
            <a:avLst/>
          </a:prstGeom>
        </p:spPr>
      </p:pic>
      <p:sp>
        <p:nvSpPr>
          <p:cNvPr id="3" name="Titre 2"/>
          <p:cNvSpPr>
            <a:spLocks noGrp="1"/>
          </p:cNvSpPr>
          <p:nvPr>
            <p:ph type="title"/>
          </p:nvPr>
        </p:nvSpPr>
        <p:spPr/>
        <p:txBody>
          <a:bodyPr/>
          <a:lstStyle/>
          <a:p>
            <a:r>
              <a:rPr lang="fr-FR" dirty="0"/>
              <a:t>Cordes &amp; Câbles</a:t>
            </a:r>
          </a:p>
        </p:txBody>
      </p:sp>
      <p:sp>
        <p:nvSpPr>
          <p:cNvPr id="51203" name="Rectangle 3"/>
          <p:cNvSpPr>
            <a:spLocks noGrp="1" noChangeArrowheads="1"/>
          </p:cNvSpPr>
          <p:nvPr>
            <p:ph idx="1"/>
          </p:nvPr>
        </p:nvSpPr>
        <p:spPr>
          <a:noFill/>
        </p:spPr>
        <p:txBody>
          <a:bodyPr/>
          <a:lstStyle/>
          <a:p>
            <a:pPr eaLnBrk="1" hangingPunct="1"/>
            <a:r>
              <a:rPr lang="fr-FR" dirty="0"/>
              <a:t>Les repères d’encochage</a:t>
            </a:r>
          </a:p>
          <a:p>
            <a:pPr lvl="1" eaLnBrk="1" hangingPunct="1"/>
            <a:r>
              <a:rPr lang="fr-FR" dirty="0"/>
              <a:t>Le détalonnage : hauteur du point d’encochage</a:t>
            </a:r>
          </a:p>
        </p:txBody>
      </p:sp>
      <p:pic>
        <p:nvPicPr>
          <p:cNvPr id="2" name="Imag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98203" y="874170"/>
            <a:ext cx="676389" cy="1309328"/>
          </a:xfrm>
          <a:prstGeom prst="rect">
            <a:avLst/>
          </a:prstGeom>
        </p:spPr>
      </p:pic>
      <p:sp>
        <p:nvSpPr>
          <p:cNvPr id="7" name="Rectangle 3"/>
          <p:cNvSpPr txBox="1">
            <a:spLocks noChangeArrowheads="1"/>
          </p:cNvSpPr>
          <p:nvPr/>
        </p:nvSpPr>
        <p:spPr bwMode="auto">
          <a:xfrm>
            <a:off x="7096320" y="2183525"/>
            <a:ext cx="1944216" cy="65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800" dirty="0">
                <a:solidFill>
                  <a:schemeClr val="tx1"/>
                </a:solidFill>
                <a:latin typeface="Trebuchet MS" pitchFamily="34" charset="0"/>
              </a:rPr>
              <a:t>D-Loop pour tir au décocheur</a:t>
            </a:r>
            <a:endParaRPr lang="fr-FR" sz="1400" dirty="0">
              <a:solidFill>
                <a:schemeClr val="tx1"/>
              </a:solidFill>
              <a:latin typeface="Trebuchet MS" pitchFamily="34" charset="0"/>
            </a:endParaRPr>
          </a:p>
        </p:txBody>
      </p:sp>
      <p:cxnSp>
        <p:nvCxnSpPr>
          <p:cNvPr id="5" name="Connecteur droit 4"/>
          <p:cNvCxnSpPr/>
          <p:nvPr/>
        </p:nvCxnSpPr>
        <p:spPr bwMode="auto">
          <a:xfrm>
            <a:off x="503548" y="3039802"/>
            <a:ext cx="2844316" cy="0"/>
          </a:xfrm>
          <a:prstGeom prst="line">
            <a:avLst/>
          </a:prstGeom>
          <a:solidFill>
            <a:schemeClr val="accent1"/>
          </a:solidFill>
          <a:ln w="19050" cap="flat" cmpd="sng" algn="ctr">
            <a:solidFill>
              <a:srgbClr val="339933"/>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flipV="1">
            <a:off x="4031940" y="3028757"/>
            <a:ext cx="2880320" cy="36004"/>
          </a:xfrm>
          <a:prstGeom prst="line">
            <a:avLst/>
          </a:prstGeom>
          <a:solidFill>
            <a:schemeClr val="accent1"/>
          </a:solidFill>
          <a:ln w="19050" cap="flat" cmpd="sng" algn="ctr">
            <a:solidFill>
              <a:srgbClr val="339933"/>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Rectangle 3"/>
          <p:cNvSpPr txBox="1">
            <a:spLocks noChangeArrowheads="1"/>
          </p:cNvSpPr>
          <p:nvPr/>
        </p:nvSpPr>
        <p:spPr bwMode="auto">
          <a:xfrm>
            <a:off x="724004" y="3589062"/>
            <a:ext cx="2623860" cy="43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800" kern="0" dirty="0">
                <a:solidFill>
                  <a:schemeClr val="tx1"/>
                </a:solidFill>
                <a:latin typeface="Trebuchet MS" pitchFamily="34" charset="0"/>
              </a:rPr>
              <a:t>Compound : ~0mm</a:t>
            </a:r>
          </a:p>
        </p:txBody>
      </p:sp>
      <p:sp>
        <p:nvSpPr>
          <p:cNvPr id="19" name="Rectangle 3"/>
          <p:cNvSpPr txBox="1">
            <a:spLocks noChangeArrowheads="1"/>
          </p:cNvSpPr>
          <p:nvPr/>
        </p:nvSpPr>
        <p:spPr bwMode="auto">
          <a:xfrm>
            <a:off x="4628310" y="2066944"/>
            <a:ext cx="2006262" cy="4320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800" kern="0" dirty="0" err="1">
                <a:solidFill>
                  <a:schemeClr val="tx1"/>
                </a:solidFill>
                <a:latin typeface="Trebuchet MS" pitchFamily="34" charset="0"/>
              </a:rPr>
              <a:t>Tradi</a:t>
            </a:r>
            <a:r>
              <a:rPr lang="fr-FR" sz="1800" kern="0" dirty="0">
                <a:solidFill>
                  <a:schemeClr val="tx1"/>
                </a:solidFill>
                <a:latin typeface="Trebuchet MS" pitchFamily="34" charset="0"/>
              </a:rPr>
              <a:t> : ~10mm</a:t>
            </a:r>
          </a:p>
        </p:txBody>
      </p:sp>
      <p:cxnSp>
        <p:nvCxnSpPr>
          <p:cNvPr id="21" name="Connecteur droit 20"/>
          <p:cNvCxnSpPr/>
          <p:nvPr/>
        </p:nvCxnSpPr>
        <p:spPr bwMode="auto">
          <a:xfrm>
            <a:off x="6552220" y="2931790"/>
            <a:ext cx="360040" cy="0"/>
          </a:xfrm>
          <a:prstGeom prst="line">
            <a:avLst/>
          </a:prstGeom>
          <a:solidFill>
            <a:schemeClr val="accent1"/>
          </a:solidFill>
          <a:ln w="19050" cap="flat" cmpd="sng" algn="ctr">
            <a:solidFill>
              <a:srgbClr val="339933"/>
            </a:solidFill>
            <a:prstDash val="lg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2" name="Image 21"/>
          <p:cNvPicPr>
            <a:picLocks noChangeAspect="1"/>
          </p:cNvPicPr>
          <p:nvPr/>
        </p:nvPicPr>
        <p:blipFill rotWithShape="1">
          <a:blip r:embed="rId7"/>
          <a:srcRect l="15555" t="121" r="13336" b="39489"/>
          <a:stretch/>
        </p:blipFill>
        <p:spPr>
          <a:xfrm>
            <a:off x="7012427" y="3127519"/>
            <a:ext cx="799703" cy="1136419"/>
          </a:xfrm>
          <a:prstGeom prst="rect">
            <a:avLst/>
          </a:prstGeom>
        </p:spPr>
      </p:pic>
      <p:sp>
        <p:nvSpPr>
          <p:cNvPr id="25" name="Rectangle 3"/>
          <p:cNvSpPr txBox="1">
            <a:spLocks noChangeArrowheads="1"/>
          </p:cNvSpPr>
          <p:nvPr/>
        </p:nvSpPr>
        <p:spPr bwMode="auto">
          <a:xfrm>
            <a:off x="6888198" y="4223079"/>
            <a:ext cx="1048156" cy="36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800" dirty="0" err="1">
                <a:solidFill>
                  <a:schemeClr val="tx1"/>
                </a:solidFill>
                <a:latin typeface="Trebuchet MS" pitchFamily="34" charset="0"/>
              </a:rPr>
              <a:t>Nockset</a:t>
            </a:r>
            <a:endParaRPr lang="fr-FR" sz="1400" dirty="0">
              <a:solidFill>
                <a:schemeClr val="tx1"/>
              </a:solidFill>
              <a:latin typeface="Trebuchet MS" pitchFamily="34" charset="0"/>
            </a:endParaRPr>
          </a:p>
        </p:txBody>
      </p:sp>
      <p:pic>
        <p:nvPicPr>
          <p:cNvPr id="23" name="Image 22"/>
          <p:cNvPicPr>
            <a:picLocks noChangeAspect="1"/>
          </p:cNvPicPr>
          <p:nvPr/>
        </p:nvPicPr>
        <p:blipFill>
          <a:blip r:embed="rId8"/>
          <a:stretch>
            <a:fillRect/>
          </a:stretch>
        </p:blipFill>
        <p:spPr>
          <a:xfrm>
            <a:off x="8136396" y="3127518"/>
            <a:ext cx="750332" cy="1137600"/>
          </a:xfrm>
          <a:prstGeom prst="rect">
            <a:avLst/>
          </a:prstGeom>
        </p:spPr>
      </p:pic>
      <p:sp>
        <p:nvSpPr>
          <p:cNvPr id="27" name="Rectangle 3"/>
          <p:cNvSpPr txBox="1">
            <a:spLocks noChangeArrowheads="1"/>
          </p:cNvSpPr>
          <p:nvPr/>
        </p:nvSpPr>
        <p:spPr bwMode="auto">
          <a:xfrm>
            <a:off x="7992380" y="4263937"/>
            <a:ext cx="1048156" cy="36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6"/>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eaLnBrk="1" hangingPunct="1">
              <a:buNone/>
            </a:pPr>
            <a:r>
              <a:rPr lang="fr-FR" sz="1800" dirty="0">
                <a:solidFill>
                  <a:schemeClr val="tx1"/>
                </a:solidFill>
                <a:latin typeface="Trebuchet MS" pitchFamily="34" charset="0"/>
              </a:rPr>
              <a:t>Ligature</a:t>
            </a:r>
            <a:endParaRPr lang="fr-FR" sz="1400" dirty="0">
              <a:solidFill>
                <a:schemeClr val="tx1"/>
              </a:solidFill>
              <a:latin typeface="Trebuchet MS" pitchFamily="34" charset="0"/>
            </a:endParaRPr>
          </a:p>
        </p:txBody>
      </p:sp>
      <p:sp>
        <p:nvSpPr>
          <p:cNvPr id="20"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24" name="Imag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152670032"/>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noFill/>
        </p:spPr>
        <p:txBody>
          <a:bodyPr/>
          <a:lstStyle/>
          <a:p>
            <a:pPr eaLnBrk="1" hangingPunct="1"/>
            <a:endParaRPr lang="fr-FR" sz="2000" b="0" i="1" dirty="0"/>
          </a:p>
        </p:txBody>
      </p:sp>
      <p:sp>
        <p:nvSpPr>
          <p:cNvPr id="2" name="Sous-titre 1"/>
          <p:cNvSpPr>
            <a:spLocks noGrp="1"/>
          </p:cNvSpPr>
          <p:nvPr>
            <p:ph type="subTitle" idx="1"/>
          </p:nvPr>
        </p:nvSpPr>
        <p:spPr>
          <a:xfrm>
            <a:off x="251520" y="3489726"/>
            <a:ext cx="8640960" cy="1007269"/>
          </a:xfrm>
        </p:spPr>
        <p:txBody>
          <a:bodyPr/>
          <a:lstStyle/>
          <a:p>
            <a:r>
              <a:rPr lang="fr-FR" i="1" dirty="0"/>
              <a:t>C’est la flèche qui tue !</a:t>
            </a:r>
            <a:endParaRPr lang="fr-FR" dirty="0"/>
          </a:p>
        </p:txBody>
      </p:sp>
      <p:sp>
        <p:nvSpPr>
          <p:cNvPr id="5" name="Espace réservé du texte 4"/>
          <p:cNvSpPr>
            <a:spLocks noGrp="1"/>
          </p:cNvSpPr>
          <p:nvPr>
            <p:ph type="body" sz="quarter" idx="11"/>
          </p:nvPr>
        </p:nvSpPr>
        <p:spPr/>
        <p:txBody>
          <a:bodyPr/>
          <a:lstStyle/>
          <a:p>
            <a:r>
              <a:rPr lang="fr-FR" dirty="0"/>
              <a:t>LE MATERIEL</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6" name="Espace réservé du texte 5"/>
          <p:cNvSpPr>
            <a:spLocks noGrp="1"/>
          </p:cNvSpPr>
          <p:nvPr>
            <p:ph type="body" sz="quarter" idx="10"/>
          </p:nvPr>
        </p:nvSpPr>
        <p:spPr/>
        <p:txBody>
          <a:bodyPr/>
          <a:lstStyle/>
          <a:p>
            <a:r>
              <a:rPr lang="fr-FR" i="1" dirty="0"/>
              <a:t>La flèche de chasse</a:t>
            </a:r>
            <a:endParaRPr lang="fr-FR" dirty="0"/>
          </a:p>
        </p:txBody>
      </p:sp>
    </p:spTree>
    <p:extLst>
      <p:ext uri="{BB962C8B-B14F-4D97-AF65-F5344CB8AC3E}">
        <p14:creationId xmlns:p14="http://schemas.microsoft.com/office/powerpoint/2010/main" val="781485137"/>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Espace réservé du contenu 1"/>
          <p:cNvSpPr>
            <a:spLocks noGrp="1"/>
          </p:cNvSpPr>
          <p:nvPr>
            <p:ph idx="1"/>
          </p:nvPr>
        </p:nvSpPr>
        <p:spPr>
          <a:xfrm>
            <a:off x="457200" y="2493358"/>
            <a:ext cx="8229600" cy="870480"/>
          </a:xfrm>
        </p:spPr>
        <p:txBody>
          <a:bodyPr>
            <a:normAutofit/>
          </a:bodyPr>
          <a:lstStyle/>
          <a:p>
            <a:r>
              <a:rPr lang="en-US" sz="2000" dirty="0"/>
              <a:t>La </a:t>
            </a:r>
            <a:r>
              <a:rPr lang="en-US" sz="2000" dirty="0" err="1"/>
              <a:t>longueur</a:t>
            </a:r>
            <a:r>
              <a:rPr lang="en-US" sz="2000" dirty="0"/>
              <a:t> </a:t>
            </a:r>
            <a:r>
              <a:rPr lang="en-US" sz="2000" dirty="0" err="1"/>
              <a:t>d’une</a:t>
            </a:r>
            <a:r>
              <a:rPr lang="en-US" sz="2000" dirty="0"/>
              <a:t> fleche se </a:t>
            </a:r>
            <a:r>
              <a:rPr lang="en-US" sz="2000" dirty="0" err="1"/>
              <a:t>mesure</a:t>
            </a:r>
            <a:r>
              <a:rPr lang="en-US" sz="2000" dirty="0"/>
              <a:t> entre le </a:t>
            </a:r>
            <a:r>
              <a:rPr lang="en-US" sz="2000" dirty="0" err="1"/>
              <a:t>creux</a:t>
            </a:r>
            <a:r>
              <a:rPr lang="en-US" sz="2000" dirty="0"/>
              <a:t> </a:t>
            </a:r>
            <a:r>
              <a:rPr lang="en-US" sz="2000" dirty="0" err="1"/>
              <a:t>d’encoche</a:t>
            </a:r>
            <a:r>
              <a:rPr lang="en-US" sz="2000" dirty="0"/>
              <a:t> et </a:t>
            </a:r>
            <a:r>
              <a:rPr lang="en-US" sz="2000" dirty="0" err="1"/>
              <a:t>l’insert</a:t>
            </a:r>
            <a:r>
              <a:rPr lang="en-US" sz="2000" dirty="0"/>
              <a:t> (hors pointe)</a:t>
            </a:r>
          </a:p>
        </p:txBody>
      </p:sp>
      <p:sp>
        <p:nvSpPr>
          <p:cNvPr id="15"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sp>
        <p:nvSpPr>
          <p:cNvPr id="6" name="Rectangle 5"/>
          <p:cNvSpPr/>
          <p:nvPr/>
        </p:nvSpPr>
        <p:spPr bwMode="auto">
          <a:xfrm>
            <a:off x="447300" y="788794"/>
            <a:ext cx="1393078" cy="391398"/>
          </a:xfrm>
          <a:prstGeom prst="wedgeRectCallout">
            <a:avLst>
              <a:gd name="adj1" fmla="val -21321"/>
              <a:gd name="adj2" fmla="val 118288"/>
            </a:avLst>
          </a:prstGeom>
          <a:noFill/>
          <a:ln w="9525" cap="flat" cmpd="sng" algn="ctr">
            <a:solidFill>
              <a:schemeClr val="dk1"/>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a:ln>
                  <a:noFill/>
                </a:ln>
                <a:solidFill>
                  <a:schemeClr val="tx1"/>
                </a:solidFill>
                <a:effectLst/>
                <a:latin typeface="Trebuchet MS" pitchFamily="34" charset="0"/>
              </a:rPr>
              <a:t>Pointe (lame)</a:t>
            </a:r>
          </a:p>
        </p:txBody>
      </p:sp>
      <p:sp>
        <p:nvSpPr>
          <p:cNvPr id="11" name="Rectangle 10"/>
          <p:cNvSpPr/>
          <p:nvPr/>
        </p:nvSpPr>
        <p:spPr bwMode="auto">
          <a:xfrm>
            <a:off x="7972006" y="788794"/>
            <a:ext cx="1043021" cy="391398"/>
          </a:xfrm>
          <a:prstGeom prst="wedgeRectCallout">
            <a:avLst>
              <a:gd name="adj1" fmla="val 24739"/>
              <a:gd name="adj2" fmla="val 150630"/>
            </a:avLst>
          </a:prstGeom>
          <a:noFill/>
          <a:ln w="9525" cap="flat" cmpd="sng" algn="ctr">
            <a:solidFill>
              <a:schemeClr val="dk1"/>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a:ln>
                  <a:noFill/>
                </a:ln>
                <a:solidFill>
                  <a:schemeClr val="tx1"/>
                </a:solidFill>
                <a:effectLst/>
                <a:latin typeface="Trebuchet MS" pitchFamily="34" charset="0"/>
              </a:rPr>
              <a:t>Encoche</a:t>
            </a:r>
          </a:p>
        </p:txBody>
      </p:sp>
      <p:sp>
        <p:nvSpPr>
          <p:cNvPr id="12" name="Rectangle 11"/>
          <p:cNvSpPr/>
          <p:nvPr/>
        </p:nvSpPr>
        <p:spPr bwMode="auto">
          <a:xfrm>
            <a:off x="3938971" y="800192"/>
            <a:ext cx="481507" cy="391398"/>
          </a:xfrm>
          <a:prstGeom prst="wedgeRectCallout">
            <a:avLst>
              <a:gd name="adj1" fmla="val 8187"/>
              <a:gd name="adj2" fmla="val 147787"/>
            </a:avLst>
          </a:prstGeom>
          <a:noFill/>
          <a:ln w="9525" cap="flat" cmpd="sng" algn="ctr">
            <a:solidFill>
              <a:schemeClr val="dk1"/>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fr-FR" dirty="0">
                <a:solidFill>
                  <a:schemeClr val="tx1"/>
                </a:solidFill>
                <a:latin typeface="Trebuchet MS" pitchFamily="34" charset="0"/>
              </a:rPr>
              <a:t>F</a:t>
            </a:r>
            <a:r>
              <a:rPr kumimoji="0" lang="fr-FR" sz="1800" b="0" i="0" u="none" strike="noStrike" cap="none" normalizeH="0" baseline="0" dirty="0">
                <a:ln>
                  <a:noFill/>
                </a:ln>
                <a:solidFill>
                  <a:schemeClr val="tx1"/>
                </a:solidFill>
                <a:effectLst/>
                <a:latin typeface="Trebuchet MS" pitchFamily="34" charset="0"/>
              </a:rPr>
              <a:t>ût</a:t>
            </a:r>
          </a:p>
        </p:txBody>
      </p:sp>
      <p:sp>
        <p:nvSpPr>
          <p:cNvPr id="13" name="Rectangle 12"/>
          <p:cNvSpPr/>
          <p:nvPr/>
        </p:nvSpPr>
        <p:spPr bwMode="auto">
          <a:xfrm>
            <a:off x="6312079" y="788794"/>
            <a:ext cx="1392271" cy="391398"/>
          </a:xfrm>
          <a:prstGeom prst="wedgeRectCallout">
            <a:avLst>
              <a:gd name="adj1" fmla="val 77963"/>
              <a:gd name="adj2" fmla="val 131500"/>
            </a:avLst>
          </a:prstGeom>
          <a:noFill/>
          <a:ln w="9525" cap="flat" cmpd="sng" algn="ctr">
            <a:solidFill>
              <a:schemeClr val="dk1"/>
            </a:solidFill>
            <a:prstDash val="solid"/>
            <a:round/>
            <a:headEnd type="none" w="med" len="med"/>
            <a:tailEnd type="none" w="med" len="med"/>
          </a:ln>
          <a:extLst/>
        </p:spPr>
        <p:style>
          <a:lnRef idx="0">
            <a:scrgbClr r="0" g="0" b="0"/>
          </a:lnRef>
          <a:fillRef idx="0">
            <a:scrgbClr r="0" g="0" b="0"/>
          </a:fillRef>
          <a:effectRef idx="0">
            <a:scrgbClr r="0" g="0" b="0"/>
          </a:effectRef>
          <a:fontRef idx="minor">
            <a:schemeClr val="dk1"/>
          </a:fontRef>
        </p:style>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FR" sz="1800" b="0" i="0" u="none" strike="noStrike" cap="none" normalizeH="0" baseline="0" dirty="0">
                <a:ln>
                  <a:noFill/>
                </a:ln>
                <a:solidFill>
                  <a:schemeClr val="tx1"/>
                </a:solidFill>
                <a:effectLst/>
                <a:latin typeface="Trebuchet MS" pitchFamily="34" charset="0"/>
              </a:rPr>
              <a:t>Empennage</a:t>
            </a:r>
          </a:p>
        </p:txBody>
      </p:sp>
      <p:cxnSp>
        <p:nvCxnSpPr>
          <p:cNvPr id="14" name="Connecteur droit 13"/>
          <p:cNvCxnSpPr/>
          <p:nvPr/>
        </p:nvCxnSpPr>
        <p:spPr bwMode="auto">
          <a:xfrm flipV="1">
            <a:off x="935596" y="1589779"/>
            <a:ext cx="0" cy="519522"/>
          </a:xfrm>
          <a:prstGeom prst="line">
            <a:avLst/>
          </a:prstGeom>
          <a:ln w="19050" cap="flat" cmpd="sng" algn="ctr">
            <a:solidFill>
              <a:srgbClr val="0033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cxnSp>
        <p:nvCxnSpPr>
          <p:cNvPr id="16" name="Connecteur droit 15"/>
          <p:cNvCxnSpPr/>
          <p:nvPr/>
        </p:nvCxnSpPr>
        <p:spPr bwMode="auto">
          <a:xfrm flipV="1">
            <a:off x="936895" y="1887677"/>
            <a:ext cx="7811569" cy="53643"/>
          </a:xfrm>
          <a:prstGeom prst="line">
            <a:avLst/>
          </a:prstGeom>
          <a:ln w="19050" cap="flat" cmpd="sng" algn="ctr">
            <a:solidFill>
              <a:srgbClr val="003300"/>
            </a:solidFill>
            <a:prstDash val="solid"/>
            <a:round/>
            <a:headEnd type="arrow" w="med" len="med"/>
            <a:tailEnd type="arrow" w="med" len="med"/>
          </a:ln>
          <a:extLst/>
        </p:spPr>
        <p:style>
          <a:lnRef idx="0">
            <a:scrgbClr r="0" g="0" b="0"/>
          </a:lnRef>
          <a:fillRef idx="0">
            <a:scrgbClr r="0" g="0" b="0"/>
          </a:fillRef>
          <a:effectRef idx="0">
            <a:scrgbClr r="0" g="0" b="0"/>
          </a:effectRef>
          <a:fontRef idx="minor">
            <a:schemeClr val="tx1"/>
          </a:fontRef>
        </p:style>
      </p:cxnSp>
      <p:sp>
        <p:nvSpPr>
          <p:cNvPr id="17" name="ZoneTexte 16"/>
          <p:cNvSpPr txBox="1"/>
          <p:nvPr/>
        </p:nvSpPr>
        <p:spPr>
          <a:xfrm>
            <a:off x="3779912" y="1887678"/>
            <a:ext cx="1654962" cy="461665"/>
          </a:xfrm>
          <a:prstGeom prst="rect">
            <a:avLst/>
          </a:prstGeom>
          <a:noFill/>
        </p:spPr>
        <p:txBody>
          <a:bodyPr wrap="square" rtlCol="0">
            <a:spAutoFit/>
          </a:bodyPr>
          <a:lstStyle/>
          <a:p>
            <a:r>
              <a:rPr lang="fr-FR" sz="2400" dirty="0">
                <a:latin typeface="Trebuchet MS" pitchFamily="34" charset="0"/>
              </a:rPr>
              <a:t>Longueur</a:t>
            </a:r>
          </a:p>
        </p:txBody>
      </p:sp>
      <p:cxnSp>
        <p:nvCxnSpPr>
          <p:cNvPr id="25" name="Connecteur droit 24"/>
          <p:cNvCxnSpPr/>
          <p:nvPr/>
        </p:nvCxnSpPr>
        <p:spPr bwMode="auto">
          <a:xfrm flipV="1">
            <a:off x="8748464" y="1590008"/>
            <a:ext cx="0" cy="519522"/>
          </a:xfrm>
          <a:prstGeom prst="line">
            <a:avLst/>
          </a:prstGeom>
          <a:ln w="19050" cap="flat" cmpd="sng" algn="ctr">
            <a:solidFill>
              <a:srgbClr val="003300"/>
            </a:solidFill>
            <a:prstDash val="dash"/>
            <a:round/>
            <a:headEnd type="none" w="med" len="med"/>
            <a:tailEnd type="none" w="med" len="med"/>
          </a:ln>
          <a:extLst/>
        </p:spPr>
        <p:style>
          <a:lnRef idx="0">
            <a:scrgbClr r="0" g="0" b="0"/>
          </a:lnRef>
          <a:fillRef idx="0">
            <a:scrgbClr r="0" g="0" b="0"/>
          </a:fillRef>
          <a:effectRef idx="0">
            <a:scrgbClr r="0" g="0" b="0"/>
          </a:effectRef>
          <a:fontRef idx="minor">
            <a:schemeClr val="tx1"/>
          </a:fontRef>
        </p:style>
      </p:cxnSp>
      <p:pic>
        <p:nvPicPr>
          <p:cNvPr id="8" name="Image 7"/>
          <p:cNvPicPr>
            <a:picLocks noChangeAspect="1"/>
          </p:cNvPicPr>
          <p:nvPr/>
        </p:nvPicPr>
        <p:blipFill>
          <a:blip r:embed="rId3"/>
          <a:stretch>
            <a:fillRect/>
          </a:stretch>
        </p:blipFill>
        <p:spPr>
          <a:xfrm>
            <a:off x="321143" y="1310585"/>
            <a:ext cx="8572500" cy="504825"/>
          </a:xfrm>
          <a:prstGeom prst="rect">
            <a:avLst/>
          </a:prstGeom>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2" name="Titre 1"/>
          <p:cNvSpPr>
            <a:spLocks noGrp="1"/>
          </p:cNvSpPr>
          <p:nvPr>
            <p:ph type="title"/>
          </p:nvPr>
        </p:nvSpPr>
        <p:spPr/>
        <p:txBody>
          <a:bodyPr/>
          <a:lstStyle/>
          <a:p>
            <a:r>
              <a:rPr lang="fr-FR" dirty="0"/>
              <a:t>La flèche</a:t>
            </a:r>
          </a:p>
        </p:txBody>
      </p:sp>
      <p:pic>
        <p:nvPicPr>
          <p:cNvPr id="3" name="Image 2"/>
          <p:cNvPicPr>
            <a:picLocks noChangeAspect="1"/>
          </p:cNvPicPr>
          <p:nvPr/>
        </p:nvPicPr>
        <p:blipFill>
          <a:blip r:embed="rId5"/>
          <a:stretch>
            <a:fillRect/>
          </a:stretch>
        </p:blipFill>
        <p:spPr>
          <a:xfrm>
            <a:off x="1197922" y="3517425"/>
            <a:ext cx="1141830" cy="422477"/>
          </a:xfrm>
          <a:prstGeom prst="rect">
            <a:avLst/>
          </a:prstGeom>
        </p:spPr>
      </p:pic>
      <p:sp>
        <p:nvSpPr>
          <p:cNvPr id="4" name="ZoneTexte 3"/>
          <p:cNvSpPr txBox="1"/>
          <p:nvPr/>
        </p:nvSpPr>
        <p:spPr>
          <a:xfrm>
            <a:off x="2555776" y="3498562"/>
            <a:ext cx="5634876" cy="369332"/>
          </a:xfrm>
          <a:prstGeom prst="rect">
            <a:avLst/>
          </a:prstGeom>
          <a:noFill/>
        </p:spPr>
        <p:txBody>
          <a:bodyPr wrap="none" rtlCol="0">
            <a:spAutoFit/>
          </a:bodyPr>
          <a:lstStyle/>
          <a:p>
            <a:r>
              <a:rPr lang="fr-FR" dirty="0"/>
              <a:t>Insert : se colle dans le fût, permet de visser la pointe</a:t>
            </a:r>
          </a:p>
        </p:txBody>
      </p:sp>
    </p:spTree>
    <p:extLst>
      <p:ext uri="{BB962C8B-B14F-4D97-AF65-F5344CB8AC3E}">
        <p14:creationId xmlns:p14="http://schemas.microsoft.com/office/powerpoint/2010/main" val="60792745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80110" y="2919844"/>
            <a:ext cx="2413889" cy="1452106"/>
          </a:xfrm>
          <a:prstGeom prst="rect">
            <a:avLst/>
          </a:prstGeom>
        </p:spPr>
      </p:pic>
      <p:sp>
        <p:nvSpPr>
          <p:cNvPr id="15363" name="Rectangle 3"/>
          <p:cNvSpPr>
            <a:spLocks noGrp="1" noChangeArrowheads="1"/>
          </p:cNvSpPr>
          <p:nvPr>
            <p:ph idx="1"/>
          </p:nvPr>
        </p:nvSpPr>
        <p:spPr>
          <a:xfrm>
            <a:off x="268700" y="627480"/>
            <a:ext cx="5505943" cy="3394472"/>
          </a:xfr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p>
            <a:pPr marL="457200" indent="-457200">
              <a:lnSpc>
                <a:spcPct val="120000"/>
              </a:lnSpc>
              <a:buFontTx/>
              <a:buBlip>
                <a:blip r:embed="rId4"/>
              </a:buBlip>
            </a:pPr>
            <a:r>
              <a:rPr lang="fr-FR" sz="1400" b="1" dirty="0"/>
              <a:t>L’homme chasse à l’arc depuis 30 000 ans</a:t>
            </a:r>
          </a:p>
          <a:p>
            <a:pPr marL="457200" indent="-457200">
              <a:lnSpc>
                <a:spcPct val="120000"/>
              </a:lnSpc>
              <a:buFontTx/>
              <a:buBlip>
                <a:blip r:embed="rId4"/>
              </a:buBlip>
            </a:pPr>
            <a:r>
              <a:rPr lang="fr-FR" sz="1400" b="1" dirty="0"/>
              <a:t>XVème siècle : l’arme à feu supplante l’arc</a:t>
            </a:r>
          </a:p>
          <a:p>
            <a:pPr marL="457200" indent="-457200">
              <a:lnSpc>
                <a:spcPct val="120000"/>
              </a:lnSpc>
              <a:buFontTx/>
              <a:buBlip>
                <a:blip r:embed="rId4"/>
              </a:buBlip>
            </a:pPr>
            <a:r>
              <a:rPr lang="fr-FR" sz="1400" b="1" dirty="0"/>
              <a:t>La chasse à l’arc renaît</a:t>
            </a:r>
          </a:p>
          <a:p>
            <a:pPr lvl="1">
              <a:buFontTx/>
              <a:buBlip>
                <a:blip r:embed="rId5"/>
              </a:buBlip>
            </a:pPr>
            <a:r>
              <a:rPr lang="fr-FR" sz="1400" dirty="0"/>
              <a:t>1850 : aventures de Maurice et William Thompson</a:t>
            </a:r>
          </a:p>
          <a:p>
            <a:pPr lvl="1">
              <a:buFontTx/>
              <a:buBlip>
                <a:blip r:embed="rId5"/>
              </a:buBlip>
            </a:pPr>
            <a:r>
              <a:rPr lang="fr-FR" sz="1400" dirty="0"/>
              <a:t>1920 : aventures de </a:t>
            </a:r>
            <a:r>
              <a:rPr lang="fr-FR" sz="1400" dirty="0" err="1"/>
              <a:t>Saxton</a:t>
            </a:r>
            <a:r>
              <a:rPr lang="fr-FR" sz="1400" dirty="0"/>
              <a:t> Pope, Arthur Young…</a:t>
            </a:r>
          </a:p>
          <a:p>
            <a:pPr lvl="1">
              <a:buFontTx/>
              <a:buBlip>
                <a:blip r:embed="rId5"/>
              </a:buBlip>
            </a:pPr>
            <a:r>
              <a:rPr lang="fr-FR" sz="1400" dirty="0"/>
              <a:t>1940 : aventures d’Howard Hill, Fred </a:t>
            </a:r>
            <a:r>
              <a:rPr lang="fr-FR" sz="1400" dirty="0" err="1"/>
              <a:t>Bear</a:t>
            </a:r>
            <a:r>
              <a:rPr lang="fr-FR" sz="1400" dirty="0"/>
              <a:t>…</a:t>
            </a:r>
          </a:p>
          <a:p>
            <a:pPr lvl="1">
              <a:buFontTx/>
              <a:buBlip>
                <a:blip r:embed="rId5"/>
              </a:buBlip>
            </a:pPr>
            <a:r>
              <a:rPr lang="fr-FR" sz="1400" dirty="0"/>
              <a:t>1969 : invention de l’arc « compound » (Allen)</a:t>
            </a:r>
          </a:p>
          <a:p>
            <a:pPr lvl="1">
              <a:buFontTx/>
              <a:buBlip>
                <a:blip r:embed="rId5"/>
              </a:buBlip>
            </a:pPr>
            <a:r>
              <a:rPr lang="fr-FR" sz="1400" dirty="0"/>
              <a:t>1969 : première association en France (ASCA)</a:t>
            </a:r>
          </a:p>
          <a:p>
            <a:pPr lvl="1">
              <a:buFontTx/>
              <a:buBlip>
                <a:blip r:embed="rId5"/>
              </a:buBlip>
            </a:pPr>
            <a:r>
              <a:rPr lang="fr-FR" sz="1400" dirty="0"/>
              <a:t>Années 80 : des millions d’adeptes aux USA</a:t>
            </a:r>
          </a:p>
          <a:p>
            <a:pPr lvl="1">
              <a:buFontTx/>
              <a:buBlip>
                <a:blip r:embed="rId5"/>
              </a:buBlip>
            </a:pPr>
            <a:r>
              <a:rPr lang="fr-FR" sz="1400" dirty="0"/>
              <a:t>1986 : Fédération Française des Chasseurs à l’Arc</a:t>
            </a:r>
          </a:p>
          <a:p>
            <a:pPr lvl="1">
              <a:buFontTx/>
              <a:buBlip>
                <a:blip r:embed="rId5"/>
              </a:buBlip>
            </a:pPr>
            <a:r>
              <a:rPr lang="fr-FR" sz="1400" dirty="0"/>
              <a:t>1995 : réglementation française spécifique</a:t>
            </a:r>
          </a:p>
          <a:p>
            <a:pPr lvl="1">
              <a:buFontTx/>
              <a:buBlip>
                <a:blip r:embed="rId5"/>
              </a:buBlip>
            </a:pPr>
            <a:endParaRPr lang="fr-FR" sz="1400" dirty="0"/>
          </a:p>
          <a:p>
            <a:pPr marL="457200" indent="-457200">
              <a:lnSpc>
                <a:spcPct val="120000"/>
              </a:lnSpc>
              <a:buFontTx/>
              <a:buBlip>
                <a:blip r:embed="rId4"/>
              </a:buBlip>
            </a:pPr>
            <a:r>
              <a:rPr lang="fr-FR" sz="1400" b="1" dirty="0"/>
              <a:t>Aujourd’hui : des milliers de chasseurs à l’arc en France</a:t>
            </a:r>
          </a:p>
          <a:p>
            <a:pPr lvl="1">
              <a:buFontTx/>
              <a:buBlip>
                <a:blip r:embed="rId5"/>
              </a:buBlip>
            </a:pPr>
            <a:r>
              <a:rPr lang="fr-FR" sz="1400" dirty="0"/>
              <a:t>Possibilité de chasser à l’arc en « chasse accompagné » et pour les chasseurs étrangers (sous conditions)</a:t>
            </a:r>
          </a:p>
        </p:txBody>
      </p:sp>
      <p:pic>
        <p:nvPicPr>
          <p:cNvPr id="3074" name="Picture 2" descr="http://idata.over-blog.com/0/38/60/83/Articles/thompson.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64088" y="689954"/>
            <a:ext cx="1241749" cy="22323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bowhunter-ed.com/images/drawings/pope_and_young.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6495"/>
          <a:stretch/>
        </p:blipFill>
        <p:spPr bwMode="auto">
          <a:xfrm>
            <a:off x="6963315" y="689954"/>
            <a:ext cx="2073181" cy="200400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05875" y="2686666"/>
            <a:ext cx="1130621" cy="1306780"/>
          </a:xfrm>
          <a:prstGeom prst="rect">
            <a:avLst/>
          </a:prstGeom>
        </p:spPr>
      </p:pic>
      <p:pic>
        <p:nvPicPr>
          <p:cNvPr id="4" name="Picture 2" descr="http://www.archeryhistory.com/compounds/protopicsnew/158ah.jpg"/>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6588224" y="689954"/>
            <a:ext cx="504070" cy="2234721"/>
          </a:xfrm>
          <a:prstGeom prst="rect">
            <a:avLst/>
          </a:prstGeom>
          <a:noFill/>
          <a:extLst>
            <a:ext uri="{909E8E84-426E-40DD-AFC4-6F175D3DCCD1}">
              <a14:hiddenFill xmlns:a14="http://schemas.microsoft.com/office/drawing/2010/main">
                <a:solidFill>
                  <a:srgbClr val="FFFFFF"/>
                </a:solidFill>
              </a14:hiddenFill>
            </a:ext>
          </a:extLst>
        </p:spPr>
      </p:pic>
      <p:sp>
        <p:nvSpPr>
          <p:cNvPr id="5" name="Titre 4"/>
          <p:cNvSpPr>
            <a:spLocks noGrp="1"/>
          </p:cNvSpPr>
          <p:nvPr>
            <p:ph type="title"/>
          </p:nvPr>
        </p:nvSpPr>
        <p:spPr/>
        <p:txBody>
          <a:bodyPr/>
          <a:lstStyle/>
          <a:p>
            <a:r>
              <a:rPr lang="fr-FR" dirty="0"/>
              <a:t>Quelques repères historiques</a:t>
            </a:r>
          </a:p>
        </p:txBody>
      </p:sp>
      <p:sp>
        <p:nvSpPr>
          <p:cNvPr id="6" name="Espace réservé du texte 5"/>
          <p:cNvSpPr>
            <a:spLocks noGrp="1"/>
          </p:cNvSpPr>
          <p:nvPr>
            <p:ph type="body" sz="quarter" idx="10"/>
          </p:nvPr>
        </p:nvSpPr>
        <p:spPr>
          <a:xfrm>
            <a:off x="-36512" y="0"/>
            <a:ext cx="1944464" cy="627758"/>
          </a:xfrm>
        </p:spPr>
        <p:txBody>
          <a:bodyPr anchor="ctr"/>
          <a:lstStyle/>
          <a:p>
            <a:r>
              <a:rPr lang="fr-FR" sz="1600" dirty="0">
                <a:solidFill>
                  <a:srgbClr val="FCD600"/>
                </a:solidFill>
              </a:rPr>
              <a:t>C</a:t>
            </a:r>
            <a:r>
              <a:rPr lang="fr-FR" sz="1400" dirty="0">
                <a:solidFill>
                  <a:srgbClr val="FCD600"/>
                </a:solidFill>
              </a:rPr>
              <a:t>HASSE</a:t>
            </a:r>
            <a:r>
              <a:rPr lang="fr-FR" sz="1600" dirty="0">
                <a:solidFill>
                  <a:srgbClr val="FCD600"/>
                </a:solidFill>
              </a:rPr>
              <a:t> A L’A</a:t>
            </a:r>
            <a:r>
              <a:rPr lang="fr-FR" sz="1400" dirty="0">
                <a:solidFill>
                  <a:srgbClr val="FCD600"/>
                </a:solidFill>
              </a:rPr>
              <a:t>RC</a:t>
            </a:r>
            <a:endParaRPr lang="fr-FR" sz="1600" dirty="0">
              <a:solidFill>
                <a:srgbClr val="FCD600"/>
              </a:solidFill>
            </a:endParaRPr>
          </a:p>
        </p:txBody>
      </p:sp>
      <p:pic>
        <p:nvPicPr>
          <p:cNvPr id="7" name="Imag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pic>
        <p:nvPicPr>
          <p:cNvPr id="9" name="Image 8"/>
          <p:cNvPicPr>
            <a:picLocks noChangeAspect="1"/>
          </p:cNvPicPr>
          <p:nvPr/>
        </p:nvPicPr>
        <p:blipFill rotWithShape="1">
          <a:blip r:embed="rId11"/>
          <a:srcRect t="25179" r="20663"/>
          <a:stretch/>
        </p:blipFill>
        <p:spPr>
          <a:xfrm>
            <a:off x="4518248" y="676954"/>
            <a:ext cx="819801" cy="958692"/>
          </a:xfrm>
          <a:prstGeom prst="rect">
            <a:avLst/>
          </a:prstGeom>
        </p:spPr>
      </p:pic>
      <p:sp>
        <p:nvSpPr>
          <p:cNvPr id="2" name="ZoneTexte 1"/>
          <p:cNvSpPr txBox="1"/>
          <p:nvPr/>
        </p:nvSpPr>
        <p:spPr>
          <a:xfrm>
            <a:off x="6735321" y="2895575"/>
            <a:ext cx="1258678" cy="307777"/>
          </a:xfrm>
          <a:prstGeom prst="rect">
            <a:avLst/>
          </a:prstGeom>
          <a:noFill/>
        </p:spPr>
        <p:txBody>
          <a:bodyPr wrap="none" rtlCol="0">
            <a:spAutoFit/>
          </a:bodyPr>
          <a:lstStyle/>
          <a:p>
            <a:r>
              <a:rPr lang="fr-FR" sz="1400" dirty="0"/>
              <a:t>M. </a:t>
            </a:r>
            <a:r>
              <a:rPr lang="fr-FR" sz="1400" dirty="0" err="1"/>
              <a:t>Deramond</a:t>
            </a:r>
            <a:endParaRPr lang="fr-FR" sz="1400" dirty="0"/>
          </a:p>
        </p:txBody>
      </p:sp>
      <p:sp>
        <p:nvSpPr>
          <p:cNvPr id="13" name="ZoneTexte 12"/>
          <p:cNvSpPr txBox="1"/>
          <p:nvPr/>
        </p:nvSpPr>
        <p:spPr>
          <a:xfrm>
            <a:off x="7083214" y="672206"/>
            <a:ext cx="822661" cy="307777"/>
          </a:xfrm>
          <a:prstGeom prst="rect">
            <a:avLst/>
          </a:prstGeom>
          <a:noFill/>
        </p:spPr>
        <p:txBody>
          <a:bodyPr wrap="none" rtlCol="0">
            <a:spAutoFit/>
          </a:bodyPr>
          <a:lstStyle/>
          <a:p>
            <a:r>
              <a:rPr lang="fr-FR" sz="1400" dirty="0">
                <a:solidFill>
                  <a:srgbClr val="FFC000"/>
                </a:solidFill>
              </a:rPr>
              <a:t>S. Pope</a:t>
            </a:r>
          </a:p>
        </p:txBody>
      </p:sp>
      <p:sp>
        <p:nvSpPr>
          <p:cNvPr id="14" name="ZoneTexte 13"/>
          <p:cNvSpPr txBox="1"/>
          <p:nvPr/>
        </p:nvSpPr>
        <p:spPr>
          <a:xfrm>
            <a:off x="7948703" y="3579862"/>
            <a:ext cx="751488" cy="307777"/>
          </a:xfrm>
          <a:prstGeom prst="rect">
            <a:avLst/>
          </a:prstGeom>
          <a:noFill/>
        </p:spPr>
        <p:txBody>
          <a:bodyPr wrap="none" rtlCol="0">
            <a:spAutoFit/>
          </a:bodyPr>
          <a:lstStyle/>
          <a:p>
            <a:r>
              <a:rPr lang="fr-FR" sz="1400" dirty="0">
                <a:solidFill>
                  <a:srgbClr val="FFC000"/>
                </a:solidFill>
              </a:rPr>
              <a:t>F. </a:t>
            </a:r>
            <a:r>
              <a:rPr lang="fr-FR" sz="1400" dirty="0" err="1">
                <a:solidFill>
                  <a:srgbClr val="FFC000"/>
                </a:solidFill>
              </a:rPr>
              <a:t>Bear</a:t>
            </a:r>
            <a:endParaRPr lang="fr-FR" sz="1400" dirty="0">
              <a:solidFill>
                <a:srgbClr val="FFC000"/>
              </a:solidFill>
            </a:endParaRPr>
          </a:p>
        </p:txBody>
      </p:sp>
      <p:sp>
        <p:nvSpPr>
          <p:cNvPr id="15" name="ZoneTexte 14"/>
          <p:cNvSpPr txBox="1"/>
          <p:nvPr/>
        </p:nvSpPr>
        <p:spPr>
          <a:xfrm>
            <a:off x="8049954" y="2407989"/>
            <a:ext cx="902298" cy="307777"/>
          </a:xfrm>
          <a:prstGeom prst="rect">
            <a:avLst/>
          </a:prstGeom>
          <a:noFill/>
        </p:spPr>
        <p:txBody>
          <a:bodyPr wrap="none" rtlCol="0">
            <a:spAutoFit/>
          </a:bodyPr>
          <a:lstStyle/>
          <a:p>
            <a:r>
              <a:rPr lang="fr-FR" sz="1400" dirty="0"/>
              <a:t>A. Young</a:t>
            </a:r>
          </a:p>
        </p:txBody>
      </p:sp>
      <p:sp>
        <p:nvSpPr>
          <p:cNvPr id="16" name="ZoneTexte 15"/>
          <p:cNvSpPr txBox="1"/>
          <p:nvPr/>
        </p:nvSpPr>
        <p:spPr>
          <a:xfrm>
            <a:off x="5368333" y="651749"/>
            <a:ext cx="1274644" cy="307777"/>
          </a:xfrm>
          <a:prstGeom prst="rect">
            <a:avLst/>
          </a:prstGeom>
          <a:noFill/>
        </p:spPr>
        <p:txBody>
          <a:bodyPr wrap="none" rtlCol="0">
            <a:spAutoFit/>
          </a:bodyPr>
          <a:lstStyle/>
          <a:p>
            <a:r>
              <a:rPr lang="fr-FR" sz="1400" dirty="0"/>
              <a:t>M. Thompson</a:t>
            </a:r>
          </a:p>
        </p:txBody>
      </p:sp>
    </p:spTree>
    <p:extLst>
      <p:ext uri="{BB962C8B-B14F-4D97-AF65-F5344CB8AC3E}">
        <p14:creationId xmlns:p14="http://schemas.microsoft.com/office/powerpoint/2010/main" val="55864271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 name="Groupe 3"/>
          <p:cNvGrpSpPr/>
          <p:nvPr/>
        </p:nvGrpSpPr>
        <p:grpSpPr>
          <a:xfrm>
            <a:off x="825878" y="1419622"/>
            <a:ext cx="3888432" cy="2016223"/>
            <a:chOff x="4319972" y="1576917"/>
            <a:chExt cx="4765779" cy="2499292"/>
          </a:xfrm>
        </p:grpSpPr>
        <p:sp>
          <p:nvSpPr>
            <p:cNvPr id="15" name="ZoneTexte 16"/>
            <p:cNvSpPr txBox="1">
              <a:spLocks noChangeArrowheads="1"/>
            </p:cNvSpPr>
            <p:nvPr/>
          </p:nvSpPr>
          <p:spPr bwMode="auto">
            <a:xfrm>
              <a:off x="6363006" y="1576917"/>
              <a:ext cx="491734" cy="31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dirty="0">
                  <a:latin typeface="Trebuchet MS" panose="020B0603020202020204" pitchFamily="34" charset="0"/>
                </a:rPr>
                <a:t>28’’</a:t>
              </a:r>
            </a:p>
          </p:txBody>
        </p:sp>
        <p:cxnSp>
          <p:nvCxnSpPr>
            <p:cNvPr id="11" name="Connecteur droit avec flèche 2"/>
            <p:cNvCxnSpPr>
              <a:cxnSpLocks noChangeShapeType="1"/>
            </p:cNvCxnSpPr>
            <p:nvPr/>
          </p:nvCxnSpPr>
          <p:spPr bwMode="auto">
            <a:xfrm>
              <a:off x="4319972" y="2046862"/>
              <a:ext cx="4656166" cy="0"/>
            </a:xfrm>
            <a:prstGeom prst="straightConnector1">
              <a:avLst/>
            </a:prstGeom>
            <a:noFill/>
            <a:ln w="31750" algn="ctr">
              <a:solidFill>
                <a:schemeClr val="tx1"/>
              </a:solidFill>
              <a:round/>
              <a:headEnd type="stealth" w="lg" len="lg"/>
              <a:tailEnd type="diamond"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riangle isocèle 12"/>
            <p:cNvSpPr>
              <a:spLocks noChangeArrowheads="1"/>
            </p:cNvSpPr>
            <p:nvPr/>
          </p:nvSpPr>
          <p:spPr bwMode="auto">
            <a:xfrm>
              <a:off x="4792162" y="2060427"/>
              <a:ext cx="242606" cy="33534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a:latin typeface="Trebuchet MS" panose="020B0603020202020204" pitchFamily="34" charset="0"/>
              </a:endParaRPr>
            </a:p>
          </p:txBody>
        </p:sp>
        <p:sp>
          <p:nvSpPr>
            <p:cNvPr id="13" name="Triangle isocèle 15"/>
            <p:cNvSpPr>
              <a:spLocks noChangeArrowheads="1"/>
            </p:cNvSpPr>
            <p:nvPr/>
          </p:nvSpPr>
          <p:spPr bwMode="auto">
            <a:xfrm>
              <a:off x="8480572" y="2071522"/>
              <a:ext cx="241273" cy="33534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a:latin typeface="Trebuchet MS" panose="020B0603020202020204" pitchFamily="34" charset="0"/>
              </a:endParaRPr>
            </a:p>
          </p:txBody>
        </p:sp>
        <p:cxnSp>
          <p:nvCxnSpPr>
            <p:cNvPr id="14" name="Connecteur droit avec flèche 14"/>
            <p:cNvCxnSpPr>
              <a:cxnSpLocks noChangeShapeType="1"/>
            </p:cNvCxnSpPr>
            <p:nvPr/>
          </p:nvCxnSpPr>
          <p:spPr bwMode="auto">
            <a:xfrm>
              <a:off x="4913465" y="1887037"/>
              <a:ext cx="3688409" cy="0"/>
            </a:xfrm>
            <a:prstGeom prst="straightConnector1">
              <a:avLst/>
            </a:prstGeom>
            <a:noFill/>
            <a:ln w="9525" algn="ctr">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Triangle isocèle 22"/>
            <p:cNvSpPr>
              <a:spLocks noChangeArrowheads="1"/>
            </p:cNvSpPr>
            <p:nvPr/>
          </p:nvSpPr>
          <p:spPr bwMode="auto">
            <a:xfrm>
              <a:off x="4734844" y="3290856"/>
              <a:ext cx="242606" cy="33534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a:latin typeface="Trebuchet MS" panose="020B0603020202020204" pitchFamily="34" charset="0"/>
              </a:endParaRPr>
            </a:p>
          </p:txBody>
        </p:sp>
        <p:sp>
          <p:nvSpPr>
            <p:cNvPr id="17" name="Triangle isocèle 23"/>
            <p:cNvSpPr>
              <a:spLocks noChangeArrowheads="1"/>
            </p:cNvSpPr>
            <p:nvPr/>
          </p:nvSpPr>
          <p:spPr bwMode="auto">
            <a:xfrm>
              <a:off x="8423252" y="3301951"/>
              <a:ext cx="242606" cy="335347"/>
            </a:xfrm>
            <a:prstGeom prst="triangle">
              <a:avLst>
                <a:gd name="adj" fmla="val 50000"/>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a:latin typeface="Trebuchet MS" panose="020B0603020202020204" pitchFamily="34" charset="0"/>
              </a:endParaRPr>
            </a:p>
          </p:txBody>
        </p:sp>
        <p:cxnSp>
          <p:nvCxnSpPr>
            <p:cNvPr id="18" name="Connecteur droit avec flèche 24"/>
            <p:cNvCxnSpPr>
              <a:cxnSpLocks noChangeShapeType="1"/>
            </p:cNvCxnSpPr>
            <p:nvPr/>
          </p:nvCxnSpPr>
          <p:spPr bwMode="auto">
            <a:xfrm>
              <a:off x="4540225" y="3290853"/>
              <a:ext cx="4545526" cy="0"/>
            </a:xfrm>
            <a:prstGeom prst="straightConnector1">
              <a:avLst/>
            </a:prstGeom>
            <a:noFill/>
            <a:ln w="9525" algn="ctr">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Flèche vers le bas 26"/>
            <p:cNvSpPr>
              <a:spLocks noChangeArrowheads="1"/>
            </p:cNvSpPr>
            <p:nvPr/>
          </p:nvSpPr>
          <p:spPr bwMode="auto">
            <a:xfrm>
              <a:off x="6654364" y="3597846"/>
              <a:ext cx="211947" cy="478363"/>
            </a:xfrm>
            <a:prstGeom prst="downArrow">
              <a:avLst>
                <a:gd name="adj1" fmla="val 50000"/>
                <a:gd name="adj2" fmla="val 49901"/>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endParaRPr lang="fr-FR" altLang="fr-FR" sz="1400">
                <a:latin typeface="Trebuchet MS" panose="020B0603020202020204" pitchFamily="34" charset="0"/>
              </a:endParaRPr>
            </a:p>
          </p:txBody>
        </p:sp>
        <p:sp>
          <p:nvSpPr>
            <p:cNvPr id="20" name="ZoneTexte 27"/>
            <p:cNvSpPr txBox="1">
              <a:spLocks noChangeArrowheads="1"/>
            </p:cNvSpPr>
            <p:nvPr/>
          </p:nvSpPr>
          <p:spPr bwMode="auto">
            <a:xfrm>
              <a:off x="6818323" y="3658257"/>
              <a:ext cx="633484" cy="31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a:latin typeface="Trebuchet MS" panose="020B0603020202020204" pitchFamily="34" charset="0"/>
                </a:rPr>
                <a:t>1.94#</a:t>
              </a:r>
            </a:p>
          </p:txBody>
        </p:sp>
        <p:sp>
          <p:nvSpPr>
            <p:cNvPr id="21" name="Forme libre 18"/>
            <p:cNvSpPr>
              <a:spLocks/>
            </p:cNvSpPr>
            <p:nvPr/>
          </p:nvSpPr>
          <p:spPr bwMode="auto">
            <a:xfrm>
              <a:off x="4540224" y="3178660"/>
              <a:ext cx="4320250" cy="393294"/>
            </a:xfrm>
            <a:custGeom>
              <a:avLst/>
              <a:gdLst>
                <a:gd name="T0" fmla="*/ 0 w 5145579"/>
                <a:gd name="T1" fmla="*/ 0 h 507224"/>
                <a:gd name="T2" fmla="*/ 2518037 w 5145579"/>
                <a:gd name="T3" fmla="*/ 504648 h 507224"/>
                <a:gd name="T4" fmla="*/ 5144106 w 5145579"/>
                <a:gd name="T5" fmla="*/ 41366 h 507224"/>
                <a:gd name="T6" fmla="*/ 0 60000 65536"/>
                <a:gd name="T7" fmla="*/ 0 60000 65536"/>
                <a:gd name="T8" fmla="*/ 0 60000 65536"/>
              </a:gdLst>
              <a:ahLst/>
              <a:cxnLst>
                <a:cxn ang="T6">
                  <a:pos x="T0" y="T1"/>
                </a:cxn>
                <a:cxn ang="T7">
                  <a:pos x="T2" y="T3"/>
                </a:cxn>
                <a:cxn ang="T8">
                  <a:pos x="T4" y="T5"/>
                </a:cxn>
              </a:cxnLst>
              <a:rect l="0" t="0" r="r" b="b"/>
              <a:pathLst>
                <a:path w="5145579" h="507224">
                  <a:moveTo>
                    <a:pt x="0" y="0"/>
                  </a:moveTo>
                  <a:cubicBezTo>
                    <a:pt x="830580" y="250074"/>
                    <a:pt x="1661161" y="500149"/>
                    <a:pt x="2518757" y="507076"/>
                  </a:cubicBezTo>
                  <a:cubicBezTo>
                    <a:pt x="3376354" y="514003"/>
                    <a:pt x="4260966" y="277783"/>
                    <a:pt x="5145579" y="41564"/>
                  </a:cubicBezTo>
                </a:path>
              </a:pathLst>
            </a:custGeom>
            <a:noFill/>
            <a:ln w="31750" cap="flat" cmpd="sng" algn="ctr">
              <a:solidFill>
                <a:schemeClr val="tx1"/>
              </a:solidFill>
              <a:prstDash val="solid"/>
              <a:round/>
              <a:headEnd type="stealth" w="lg" len="lg"/>
              <a:tailEnd type="diamond"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fr-FR" sz="1400">
                <a:latin typeface="Trebuchet MS" panose="020B0603020202020204" pitchFamily="34" charset="0"/>
              </a:endParaRPr>
            </a:p>
          </p:txBody>
        </p:sp>
        <p:cxnSp>
          <p:nvCxnSpPr>
            <p:cNvPr id="22" name="Connecteur droit avec flèche 25599"/>
            <p:cNvCxnSpPr>
              <a:cxnSpLocks noChangeShapeType="1"/>
            </p:cNvCxnSpPr>
            <p:nvPr/>
          </p:nvCxnSpPr>
          <p:spPr bwMode="auto">
            <a:xfrm flipH="1">
              <a:off x="6757002" y="3290853"/>
              <a:ext cx="2666" cy="281100"/>
            </a:xfrm>
            <a:prstGeom prst="straightConnector1">
              <a:avLst/>
            </a:prstGeom>
            <a:noFill/>
            <a:ln w="19050" algn="ctr">
              <a:solidFill>
                <a:srgbClr val="FF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Rectangle à coins arrondis 25605"/>
            <p:cNvSpPr>
              <a:spLocks noChangeArrowheads="1"/>
            </p:cNvSpPr>
            <p:nvPr/>
          </p:nvSpPr>
          <p:spPr bwMode="auto">
            <a:xfrm>
              <a:off x="4540224" y="2528310"/>
              <a:ext cx="2094540" cy="378499"/>
            </a:xfrm>
            <a:prstGeom prst="wedgeRoundRectCallout">
              <a:avLst>
                <a:gd name="adj1" fmla="val 54091"/>
                <a:gd name="adj2" fmla="val 149324"/>
                <a:gd name="adj3" fmla="val 16667"/>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spcBef>
                  <a:spcPct val="20000"/>
                </a:spcBef>
                <a:buClr>
                  <a:schemeClr val="bg2"/>
                </a:buClr>
                <a:buSzPct val="65000"/>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chemeClr val="bg2"/>
                </a:buClr>
                <a:buChar char="–"/>
                <a:defRPr sz="2800">
                  <a:solidFill>
                    <a:schemeClr val="tx1"/>
                  </a:solidFill>
                  <a:latin typeface="Arial" panose="020B0604020202020204" pitchFamily="34" charset="0"/>
                </a:defRPr>
              </a:lvl2pPr>
              <a:lvl3pPr marL="1143000" indent="-228600">
                <a:spcBef>
                  <a:spcPct val="20000"/>
                </a:spcBef>
                <a:buClr>
                  <a:schemeClr val="bg2"/>
                </a:buClr>
                <a:buSzPct val="65000"/>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chemeClr val="bg2"/>
                </a:buClr>
                <a:buChar char="–"/>
                <a:defRPr sz="2000">
                  <a:solidFill>
                    <a:schemeClr val="tx1"/>
                  </a:solidFill>
                  <a:latin typeface="Arial" panose="020B0604020202020204" pitchFamily="34" charset="0"/>
                </a:defRPr>
              </a:lvl4pPr>
              <a:lvl5pPr marL="2057400" indent="-228600">
                <a:spcBef>
                  <a:spcPct val="20000"/>
                </a:spcBef>
                <a:buClr>
                  <a:schemeClr val="bg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bg2"/>
                </a:buClr>
                <a:buChar char="•"/>
                <a:defRPr sz="2000">
                  <a:solidFill>
                    <a:schemeClr val="tx1"/>
                  </a:solidFill>
                  <a:latin typeface="Arial" panose="020B0604020202020204" pitchFamily="34" charset="0"/>
                </a:defRPr>
              </a:lvl9pPr>
            </a:lstStyle>
            <a:p>
              <a:pPr eaLnBrk="1" hangingPunct="1">
                <a:spcBef>
                  <a:spcPct val="0"/>
                </a:spcBef>
                <a:buClrTx/>
                <a:buSzTx/>
                <a:buFontTx/>
                <a:buNone/>
              </a:pPr>
              <a:r>
                <a:rPr lang="fr-FR" altLang="fr-FR" sz="1400" dirty="0">
                  <a:latin typeface="Trebuchet MS" panose="020B0603020202020204" pitchFamily="34" charset="0"/>
                </a:rPr>
                <a:t>0.34’’</a:t>
              </a:r>
              <a:r>
                <a:rPr lang="fr-FR" altLang="fr-FR" sz="1400" dirty="0">
                  <a:latin typeface="Trebuchet MS" panose="020B0603020202020204" pitchFamily="34" charset="0"/>
                  <a:sym typeface="Wingdings" panose="05000000000000000000" pitchFamily="2" charset="2"/>
                </a:rPr>
                <a:t> </a:t>
              </a:r>
              <a:r>
                <a:rPr lang="fr-FR" altLang="fr-FR" sz="1400" dirty="0" err="1">
                  <a:latin typeface="Trebuchet MS" panose="020B0603020202020204" pitchFamily="34" charset="0"/>
                  <a:sym typeface="Wingdings" panose="05000000000000000000" pitchFamily="2" charset="2"/>
                </a:rPr>
                <a:t>spine</a:t>
              </a:r>
              <a:r>
                <a:rPr lang="fr-FR" altLang="fr-FR" sz="1400" dirty="0">
                  <a:latin typeface="Trebuchet MS" panose="020B0603020202020204" pitchFamily="34" charset="0"/>
                  <a:sym typeface="Wingdings" panose="05000000000000000000" pitchFamily="2" charset="2"/>
                </a:rPr>
                <a:t> 340</a:t>
              </a:r>
              <a:endParaRPr lang="fr-FR" altLang="fr-FR" sz="1400" dirty="0">
                <a:latin typeface="Trebuchet MS" panose="020B0603020202020204" pitchFamily="34" charset="0"/>
              </a:endParaRPr>
            </a:p>
          </p:txBody>
        </p:sp>
      </p:grpSp>
      <p:sp>
        <p:nvSpPr>
          <p:cNvPr id="2" name="Titre 1"/>
          <p:cNvSpPr>
            <a:spLocks noGrp="1"/>
          </p:cNvSpPr>
          <p:nvPr>
            <p:ph type="title"/>
          </p:nvPr>
        </p:nvSpPr>
        <p:spPr/>
        <p:txBody>
          <a:bodyPr>
            <a:normAutofit/>
          </a:bodyPr>
          <a:lstStyle/>
          <a:p>
            <a:r>
              <a:rPr lang="fr-FR" dirty="0"/>
              <a:t>Le </a:t>
            </a:r>
            <a:r>
              <a:rPr lang="fr-FR" dirty="0" err="1"/>
              <a:t>spine</a:t>
            </a:r>
            <a:endParaRPr lang="fr-FR" dirty="0"/>
          </a:p>
        </p:txBody>
      </p:sp>
      <p:sp>
        <p:nvSpPr>
          <p:cNvPr id="3" name="Espace réservé du contenu 2"/>
          <p:cNvSpPr>
            <a:spLocks noGrp="1"/>
          </p:cNvSpPr>
          <p:nvPr>
            <p:ph idx="1"/>
          </p:nvPr>
        </p:nvSpPr>
        <p:spPr>
          <a:xfrm>
            <a:off x="323528" y="696413"/>
            <a:ext cx="8229600" cy="4104510"/>
          </a:xfrm>
        </p:spPr>
        <p:txBody>
          <a:bodyPr/>
          <a:lstStyle/>
          <a:p>
            <a:r>
              <a:rPr lang="fr-FR" sz="2000" dirty="0"/>
              <a:t>Cette grandeur définit la rigidité du fût</a:t>
            </a:r>
          </a:p>
          <a:p>
            <a:r>
              <a:rPr lang="fr-FR" sz="2000" dirty="0"/>
              <a:t>Il se mesure à l’aide d’un testeur de </a:t>
            </a:r>
            <a:r>
              <a:rPr lang="fr-FR" sz="2000" dirty="0" err="1"/>
              <a:t>spine</a:t>
            </a:r>
            <a:endParaRPr lang="fr-FR" sz="2000" dirty="0"/>
          </a:p>
        </p:txBody>
      </p:sp>
      <p:sp>
        <p:nvSpPr>
          <p:cNvPr id="25" name="Espace réservé du texte 1"/>
          <p:cNvSpPr>
            <a:spLocks noGrp="1"/>
          </p:cNvSpPr>
          <p:nvPr>
            <p:ph type="body" sz="quarter" idx="10"/>
          </p:nvPr>
        </p:nvSpPr>
        <p:spPr>
          <a:prstGeom prst="rect">
            <a:avLst/>
          </a:prstGeom>
        </p:spPr>
        <p:txBody>
          <a:bodyPr/>
          <a:lstStyle/>
          <a:p>
            <a:r>
              <a:rPr lang="fr-FR" dirty="0"/>
              <a:t>L</a:t>
            </a:r>
            <a:r>
              <a:rPr lang="fr-FR" sz="1600" dirty="0"/>
              <a:t>E</a:t>
            </a:r>
            <a:r>
              <a:rPr lang="fr-FR" dirty="0"/>
              <a:t> </a:t>
            </a:r>
            <a:r>
              <a:rPr lang="fr-FR" sz="2000" dirty="0"/>
              <a:t>M</a:t>
            </a:r>
            <a:r>
              <a:rPr lang="fr-FR" sz="1600" dirty="0"/>
              <a:t>ATERIEL</a:t>
            </a:r>
          </a:p>
        </p:txBody>
      </p:sp>
      <p:pic>
        <p:nvPicPr>
          <p:cNvPr id="26" name="Imag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27" name="Espace réservé du contenu 2"/>
          <p:cNvSpPr txBox="1">
            <a:spLocks/>
          </p:cNvSpPr>
          <p:nvPr/>
        </p:nvSpPr>
        <p:spPr bwMode="auto">
          <a:xfrm>
            <a:off x="465595" y="3435846"/>
            <a:ext cx="8496944" cy="756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4"/>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5"/>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5"/>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5"/>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5"/>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sz="2000" kern="0" dirty="0"/>
              <a:t>Il faut que la rigidité du fût soit adaptée aux caractéristiques de l’arc</a:t>
            </a:r>
          </a:p>
          <a:p>
            <a:pPr lvl="1"/>
            <a:r>
              <a:rPr lang="fr-FR" sz="1600" kern="0" dirty="0"/>
              <a:t>La détermination du </a:t>
            </a:r>
            <a:r>
              <a:rPr lang="fr-FR" sz="1600" kern="0" dirty="0" err="1"/>
              <a:t>spine</a:t>
            </a:r>
            <a:r>
              <a:rPr lang="fr-FR" sz="1600" kern="0" dirty="0"/>
              <a:t> (rigidité) est fonction de la longueur de la flèche, du poids de la pointe, de la force à l'allonge et de l'arc utilisé</a:t>
            </a:r>
          </a:p>
          <a:p>
            <a:endParaRPr lang="fr-FR" sz="2000" kern="0" dirty="0"/>
          </a:p>
        </p:txBody>
      </p:sp>
      <p:pic>
        <p:nvPicPr>
          <p:cNvPr id="5" name="Image 4"/>
          <p:cNvPicPr>
            <a:picLocks noChangeAspect="1"/>
          </p:cNvPicPr>
          <p:nvPr/>
        </p:nvPicPr>
        <p:blipFill>
          <a:blip r:embed="rId6"/>
          <a:stretch>
            <a:fillRect/>
          </a:stretch>
        </p:blipFill>
        <p:spPr>
          <a:xfrm>
            <a:off x="5132578" y="981559"/>
            <a:ext cx="3670446" cy="2223443"/>
          </a:xfrm>
          <a:prstGeom prst="rect">
            <a:avLst/>
          </a:prstGeom>
        </p:spPr>
      </p:pic>
    </p:spTree>
    <p:extLst>
      <p:ext uri="{BB962C8B-B14F-4D97-AF65-F5344CB8AC3E}">
        <p14:creationId xmlns:p14="http://schemas.microsoft.com/office/powerpoint/2010/main" val="1717270843"/>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a:extLst>
            <a:ext uri="{909E8E84-426E-40DD-AFC4-6F175D3DCCD1}">
              <a14:hiddenFill xmlns:a14="http://schemas.microsoft.com/office/drawing/2010/main">
                <a:gradFill rotWithShape="1">
                  <a:gsLst>
                    <a:gs pos="0">
                      <a:srgbClr val="006600"/>
                    </a:gs>
                    <a:gs pos="100000">
                      <a:srgbClr val="8AB98A"/>
                    </a:gs>
                  </a:gsLst>
                  <a:lin ang="5400000" scaled="1"/>
                </a:gradFill>
              </a14:hiddenFill>
            </a:ext>
          </a:extLst>
        </p:spPr>
        <p:txBody>
          <a:bodyPr/>
          <a:lstStyle/>
          <a:p>
            <a:r>
              <a:rPr lang="fr-FR" dirty="0">
                <a:latin typeface="Comic Sans MS" pitchFamily="66" charset="0"/>
              </a:rPr>
              <a:t>Le paradoxe de l’archer</a:t>
            </a:r>
          </a:p>
        </p:txBody>
      </p:sp>
      <p:sp>
        <p:nvSpPr>
          <p:cNvPr id="2"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pic>
        <p:nvPicPr>
          <p:cNvPr id="3" name="Imag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pic>
        <p:nvPicPr>
          <p:cNvPr id="4" name="paradox">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51720" y="681540"/>
            <a:ext cx="5568280" cy="4176210"/>
          </a:xfrm>
          <a:prstGeom prst="rect">
            <a:avLst/>
          </a:prstGeom>
        </p:spPr>
      </p:pic>
      <p:sp>
        <p:nvSpPr>
          <p:cNvPr id="6" name="ZoneTexte 5"/>
          <p:cNvSpPr txBox="1"/>
          <p:nvPr/>
        </p:nvSpPr>
        <p:spPr>
          <a:xfrm rot="16200000">
            <a:off x="6740850" y="3670823"/>
            <a:ext cx="2066078" cy="307777"/>
          </a:xfrm>
          <a:prstGeom prst="rect">
            <a:avLst/>
          </a:prstGeom>
          <a:noFill/>
        </p:spPr>
        <p:txBody>
          <a:bodyPr wrap="none" rtlCol="0">
            <a:spAutoFit/>
          </a:bodyPr>
          <a:lstStyle/>
          <a:p>
            <a:r>
              <a:rPr lang="fr-FR" sz="1400" dirty="0"/>
              <a:t>Film : Daniel </a:t>
            </a:r>
            <a:r>
              <a:rPr lang="fr-FR" sz="1400" dirty="0" err="1"/>
              <a:t>Yononindo</a:t>
            </a:r>
            <a:endParaRPr lang="fr-FR" sz="1400" dirty="0"/>
          </a:p>
        </p:txBody>
      </p:sp>
    </p:spTree>
    <p:extLst>
      <p:ext uri="{BB962C8B-B14F-4D97-AF65-F5344CB8AC3E}">
        <p14:creationId xmlns:p14="http://schemas.microsoft.com/office/powerpoint/2010/main" val="362236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idx="1"/>
          </p:nvPr>
        </p:nvSpPr>
        <p:spPr/>
        <p:txBody>
          <a:bodyPr/>
          <a:lstStyle/>
          <a:p>
            <a:r>
              <a:rPr lang="fr-FR" sz="2000" dirty="0"/>
              <a:t>Différents matériaux</a:t>
            </a:r>
          </a:p>
          <a:p>
            <a:pPr lvl="1"/>
            <a:r>
              <a:rPr lang="fr-FR" sz="1600" dirty="0"/>
              <a:t>Bois</a:t>
            </a:r>
          </a:p>
          <a:p>
            <a:pPr lvl="1"/>
            <a:r>
              <a:rPr lang="fr-FR" sz="1600" dirty="0"/>
              <a:t>Aluminium</a:t>
            </a:r>
          </a:p>
          <a:p>
            <a:pPr lvl="1"/>
            <a:r>
              <a:rPr lang="fr-FR" sz="1600" dirty="0"/>
              <a:t>Carbone</a:t>
            </a:r>
          </a:p>
          <a:p>
            <a:pPr lvl="1"/>
            <a:r>
              <a:rPr lang="fr-FR" sz="1600" dirty="0"/>
              <a:t>Carbone &amp; aluminium</a:t>
            </a:r>
          </a:p>
          <a:p>
            <a:endParaRPr lang="fr-FR" sz="1200" dirty="0"/>
          </a:p>
          <a:p>
            <a:r>
              <a:rPr lang="fr-FR" sz="2000" dirty="0"/>
              <a:t>Les flèches lourdes favorisent la pénétration ; elles sont bien adaptées aux arcs traditionnels</a:t>
            </a:r>
          </a:p>
          <a:p>
            <a:endParaRPr lang="fr-FR" sz="1200" dirty="0"/>
          </a:p>
          <a:p>
            <a:r>
              <a:rPr lang="fr-FR" sz="2000" dirty="0"/>
              <a:t>Les flèches légères favorisent la vitesse ; elles sont plutôt adaptées aux arcs à mécanisme modernes à haute performance</a:t>
            </a:r>
          </a:p>
          <a:p>
            <a:endParaRPr lang="fr-FR" sz="1200" dirty="0"/>
          </a:p>
          <a:p>
            <a:r>
              <a:rPr lang="fr-FR" sz="2000" dirty="0"/>
              <a:t>Il faut y inscrire son numéro de permis de chasser</a:t>
            </a:r>
          </a:p>
        </p:txBody>
      </p:sp>
      <p:pic>
        <p:nvPicPr>
          <p:cNvPr id="5" name="Picture 8" descr="super_slam_shaf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85853">
            <a:off x="4294470" y="1207920"/>
            <a:ext cx="2520000" cy="121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p:cNvPicPr>
            <a:picLocks noChangeAspect="1"/>
          </p:cNvPicPr>
          <p:nvPr/>
        </p:nvPicPr>
        <p:blipFill>
          <a:blip r:embed="rId4"/>
          <a:stretch>
            <a:fillRect/>
          </a:stretch>
        </p:blipFill>
        <p:spPr>
          <a:xfrm>
            <a:off x="2963187" y="643630"/>
            <a:ext cx="1918574" cy="1084815"/>
          </a:xfrm>
          <a:prstGeom prst="rect">
            <a:avLst/>
          </a:prstGeom>
        </p:spPr>
      </p:pic>
      <p:pic>
        <p:nvPicPr>
          <p:cNvPr id="3" name="Image 2"/>
          <p:cNvPicPr>
            <a:picLocks noChangeAspect="1"/>
          </p:cNvPicPr>
          <p:nvPr/>
        </p:nvPicPr>
        <p:blipFill>
          <a:blip r:embed="rId5"/>
          <a:stretch>
            <a:fillRect/>
          </a:stretch>
        </p:blipFill>
        <p:spPr>
          <a:xfrm rot="20292795">
            <a:off x="6310379" y="1163911"/>
            <a:ext cx="2012813" cy="544870"/>
          </a:xfrm>
          <a:prstGeom prst="rect">
            <a:avLst/>
          </a:prstGeom>
        </p:spPr>
      </p:pic>
      <p:sp>
        <p:nvSpPr>
          <p:cNvPr id="7" name="Titre 6"/>
          <p:cNvSpPr>
            <a:spLocks noGrp="1"/>
          </p:cNvSpPr>
          <p:nvPr>
            <p:ph type="title"/>
          </p:nvPr>
        </p:nvSpPr>
        <p:spPr/>
        <p:txBody>
          <a:bodyPr/>
          <a:lstStyle/>
          <a:p>
            <a:r>
              <a:rPr lang="fr-FR" dirty="0"/>
              <a:t>Le fût</a:t>
            </a:r>
          </a:p>
        </p:txBody>
      </p:sp>
      <p:sp>
        <p:nvSpPr>
          <p:cNvPr id="10" name="Espace réservé du texte 1"/>
          <p:cNvSpPr>
            <a:spLocks noGrp="1"/>
          </p:cNvSpPr>
          <p:nvPr>
            <p:ph type="body" sz="quarter" idx="10"/>
          </p:nvPr>
        </p:nvSpPr>
        <p:spPr>
          <a:xfrm>
            <a:off x="0" y="51470"/>
            <a:ext cx="1835696" cy="576010"/>
          </a:xfrm>
          <a:prstGeom prst="rect">
            <a:avLst/>
          </a:prstGeom>
        </p:spPr>
        <p:txBody>
          <a:bodyPr/>
          <a:lstStyle/>
          <a:p>
            <a:r>
              <a:rPr lang="fr-FR" dirty="0"/>
              <a:t>L</a:t>
            </a:r>
            <a:r>
              <a:rPr lang="fr-FR" sz="1600" dirty="0"/>
              <a:t>E</a:t>
            </a:r>
            <a:r>
              <a:rPr lang="fr-FR" dirty="0"/>
              <a:t> </a:t>
            </a:r>
            <a:r>
              <a:rPr lang="fr-FR" sz="2000" dirty="0"/>
              <a:t>M</a:t>
            </a:r>
            <a:r>
              <a:rPr lang="fr-FR" sz="1600" dirty="0"/>
              <a:t>ATERIEL</a:t>
            </a: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2127031231"/>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Rôle : stabiliser la flèche</a:t>
            </a:r>
          </a:p>
        </p:txBody>
      </p:sp>
      <p:pic>
        <p:nvPicPr>
          <p:cNvPr id="15" name="Picture 6" descr="Sans titre - 122 - copie"/>
          <p:cNvPicPr preferRelativeResize="0">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63888" y="2931790"/>
            <a:ext cx="1828800" cy="18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tfbdc&amp;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26625" y="1419626"/>
            <a:ext cx="2849231" cy="2161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6664" y="1311611"/>
            <a:ext cx="2143808" cy="135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 Box 7"/>
          <p:cNvSpPr txBox="1">
            <a:spLocks noChangeArrowheads="1"/>
          </p:cNvSpPr>
          <p:nvPr/>
        </p:nvSpPr>
        <p:spPr bwMode="auto">
          <a:xfrm>
            <a:off x="503548" y="3579862"/>
            <a:ext cx="29163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r-FR" sz="1800" dirty="0">
                <a:latin typeface="Trebuchet MS" panose="020B0603020202020204" pitchFamily="34" charset="0"/>
              </a:rPr>
              <a:t>Plumes naturelles (</a:t>
            </a:r>
            <a:r>
              <a:rPr lang="fr-FR" sz="1800" dirty="0" err="1">
                <a:latin typeface="Trebuchet MS" panose="020B0603020202020204" pitchFamily="34" charset="0"/>
              </a:rPr>
              <a:t>Tradi</a:t>
            </a:r>
            <a:r>
              <a:rPr lang="fr-FR" sz="1800" dirty="0">
                <a:latin typeface="Trebuchet MS" panose="020B0603020202020204" pitchFamily="34" charset="0"/>
              </a:rPr>
              <a:t>)</a:t>
            </a:r>
          </a:p>
        </p:txBody>
      </p:sp>
      <p:sp>
        <p:nvSpPr>
          <p:cNvPr id="23" name="Text Box 7"/>
          <p:cNvSpPr txBox="1">
            <a:spLocks noChangeArrowheads="1"/>
          </p:cNvSpPr>
          <p:nvPr/>
        </p:nvSpPr>
        <p:spPr bwMode="auto">
          <a:xfrm>
            <a:off x="5109475" y="2634466"/>
            <a:ext cx="32789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r-FR" sz="1800" dirty="0">
                <a:latin typeface="Trebuchet MS" panose="020B0603020202020204" pitchFamily="34" charset="0"/>
              </a:rPr>
              <a:t>Vanes plastique (Compound)</a:t>
            </a:r>
          </a:p>
        </p:txBody>
      </p:sp>
      <p:sp>
        <p:nvSpPr>
          <p:cNvPr id="24" name="Text Box 7"/>
          <p:cNvSpPr txBox="1">
            <a:spLocks noChangeArrowheads="1"/>
          </p:cNvSpPr>
          <p:nvPr/>
        </p:nvSpPr>
        <p:spPr bwMode="auto">
          <a:xfrm>
            <a:off x="5406329" y="3651870"/>
            <a:ext cx="32789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r-FR" sz="1800" dirty="0" err="1">
                <a:latin typeface="Trebuchet MS" panose="020B0603020202020204" pitchFamily="34" charset="0"/>
              </a:rPr>
              <a:t>Flu-Flu</a:t>
            </a:r>
            <a:r>
              <a:rPr lang="fr-FR" sz="1800" dirty="0">
                <a:latin typeface="Trebuchet MS" panose="020B0603020202020204" pitchFamily="34" charset="0"/>
              </a:rPr>
              <a:t> (tir au vol)</a:t>
            </a:r>
          </a:p>
        </p:txBody>
      </p:sp>
      <p:pic>
        <p:nvPicPr>
          <p:cNvPr id="2" name="Image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76352" y="1167595"/>
            <a:ext cx="2272321" cy="1526065"/>
          </a:xfrm>
          <a:prstGeom prst="rect">
            <a:avLst/>
          </a:prstGeom>
        </p:spPr>
      </p:pic>
      <p:sp>
        <p:nvSpPr>
          <p:cNvPr id="13" name="Espace réservé du texte 1"/>
          <p:cNvSpPr txBox="1">
            <a:spLocks/>
          </p:cNvSpPr>
          <p:nvPr/>
        </p:nvSpPr>
        <p:spPr bwMode="auto">
          <a:xfrm>
            <a:off x="0" y="20740"/>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dirty="0"/>
              <a:t>L</a:t>
            </a:r>
            <a:r>
              <a:rPr lang="fr-FR" sz="1600" kern="0" dirty="0"/>
              <a:t>E</a:t>
            </a:r>
            <a:r>
              <a:rPr lang="fr-FR" kern="0" dirty="0"/>
              <a:t> </a:t>
            </a:r>
            <a:r>
              <a:rPr lang="fr-FR" sz="2000" kern="0" dirty="0"/>
              <a:t>M</a:t>
            </a:r>
            <a:r>
              <a:rPr lang="fr-FR" sz="1600" kern="0" dirty="0"/>
              <a:t>ATERIEL</a:t>
            </a:r>
          </a:p>
        </p:txBody>
      </p:sp>
      <p:pic>
        <p:nvPicPr>
          <p:cNvPr id="14" name="Imag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5" name="Titre 4"/>
          <p:cNvSpPr>
            <a:spLocks noGrp="1"/>
          </p:cNvSpPr>
          <p:nvPr>
            <p:ph type="title"/>
          </p:nvPr>
        </p:nvSpPr>
        <p:spPr>
          <a:xfrm>
            <a:off x="103296" y="11356"/>
            <a:ext cx="9036496" cy="627480"/>
          </a:xfrm>
        </p:spPr>
        <p:txBody>
          <a:bodyPr/>
          <a:lstStyle/>
          <a:p>
            <a:r>
              <a:rPr lang="fr-FR" dirty="0"/>
              <a:t>L’empennage</a:t>
            </a:r>
          </a:p>
        </p:txBody>
      </p:sp>
    </p:spTree>
    <p:extLst>
      <p:ext uri="{BB962C8B-B14F-4D97-AF65-F5344CB8AC3E}">
        <p14:creationId xmlns:p14="http://schemas.microsoft.com/office/powerpoint/2010/main" val="199029056"/>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Plusieurs montages possibles:</a:t>
            </a:r>
          </a:p>
          <a:p>
            <a:endParaRPr lang="fr-FR" dirty="0"/>
          </a:p>
        </p:txBody>
      </p:sp>
      <p:sp>
        <p:nvSpPr>
          <p:cNvPr id="11" name="Text Box 7"/>
          <p:cNvSpPr txBox="1">
            <a:spLocks noChangeArrowheads="1"/>
          </p:cNvSpPr>
          <p:nvPr/>
        </p:nvSpPr>
        <p:spPr bwMode="auto">
          <a:xfrm>
            <a:off x="4410450" y="1402051"/>
            <a:ext cx="259919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r-FR" dirty="0">
                <a:latin typeface="Trebuchet MS" panose="020B0603020202020204" pitchFamily="34" charset="0"/>
              </a:rPr>
              <a:t>Empennage droit</a:t>
            </a:r>
          </a:p>
        </p:txBody>
      </p:sp>
      <p:sp>
        <p:nvSpPr>
          <p:cNvPr id="12" name="Text Box 8"/>
          <p:cNvSpPr txBox="1">
            <a:spLocks noChangeArrowheads="1"/>
          </p:cNvSpPr>
          <p:nvPr/>
        </p:nvSpPr>
        <p:spPr bwMode="auto">
          <a:xfrm>
            <a:off x="4430709" y="2605355"/>
            <a:ext cx="280439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r-FR" dirty="0">
                <a:latin typeface="Trebuchet MS" panose="020B0603020202020204" pitchFamily="34" charset="0"/>
              </a:rPr>
              <a:t>Empennage incliné</a:t>
            </a:r>
          </a:p>
        </p:txBody>
      </p:sp>
      <p:sp>
        <p:nvSpPr>
          <p:cNvPr id="13" name="Text Box 9"/>
          <p:cNvSpPr txBox="1">
            <a:spLocks noChangeArrowheads="1"/>
          </p:cNvSpPr>
          <p:nvPr/>
        </p:nvSpPr>
        <p:spPr bwMode="auto">
          <a:xfrm>
            <a:off x="4377307" y="3841591"/>
            <a:ext cx="34292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lang="fr-FR" dirty="0">
                <a:latin typeface="Trebuchet MS" panose="020B0603020202020204" pitchFamily="34" charset="0"/>
              </a:rPr>
              <a:t>Empennage hélicoïdal</a:t>
            </a:r>
          </a:p>
        </p:txBody>
      </p:sp>
      <p:sp>
        <p:nvSpPr>
          <p:cNvPr id="18" name="Espace réservé du texte 1"/>
          <p:cNvSpPr txBox="1">
            <a:spLocks/>
          </p:cNvSpPr>
          <p:nvPr/>
        </p:nvSpPr>
        <p:spPr bwMode="auto">
          <a:xfrm>
            <a:off x="0" y="51470"/>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a:t>L</a:t>
            </a:r>
            <a:r>
              <a:rPr lang="fr-FR" sz="1600" kern="0"/>
              <a:t>E</a:t>
            </a:r>
            <a:r>
              <a:rPr lang="fr-FR" kern="0"/>
              <a:t> </a:t>
            </a:r>
            <a:r>
              <a:rPr lang="fr-FR" sz="2000" kern="0"/>
              <a:t>M</a:t>
            </a:r>
            <a:r>
              <a:rPr lang="fr-FR" sz="1600" kern="0"/>
              <a:t>ATERIEL</a:t>
            </a: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4" name="Titre 3"/>
          <p:cNvSpPr>
            <a:spLocks noGrp="1"/>
          </p:cNvSpPr>
          <p:nvPr>
            <p:ph type="title"/>
          </p:nvPr>
        </p:nvSpPr>
        <p:spPr/>
        <p:txBody>
          <a:bodyPr/>
          <a:lstStyle/>
          <a:p>
            <a:r>
              <a:rPr lang="fr-FR" dirty="0"/>
              <a:t>L’empennage</a:t>
            </a:r>
          </a:p>
        </p:txBody>
      </p:sp>
      <p:pic>
        <p:nvPicPr>
          <p:cNvPr id="5" name="Image 4"/>
          <p:cNvPicPr>
            <a:picLocks noChangeAspect="1"/>
          </p:cNvPicPr>
          <p:nvPr/>
        </p:nvPicPr>
        <p:blipFill>
          <a:blip r:embed="rId4"/>
          <a:stretch>
            <a:fillRect/>
          </a:stretch>
        </p:blipFill>
        <p:spPr>
          <a:xfrm>
            <a:off x="7188623" y="720586"/>
            <a:ext cx="1819275" cy="1724025"/>
          </a:xfrm>
          <a:prstGeom prst="rect">
            <a:avLst/>
          </a:prstGeom>
        </p:spPr>
      </p:pic>
      <p:pic>
        <p:nvPicPr>
          <p:cNvPr id="6" name="Image 5"/>
          <p:cNvPicPr>
            <a:picLocks noChangeAspect="1"/>
          </p:cNvPicPr>
          <p:nvPr/>
        </p:nvPicPr>
        <p:blipFill>
          <a:blip r:embed="rId5"/>
          <a:stretch>
            <a:fillRect/>
          </a:stretch>
        </p:blipFill>
        <p:spPr>
          <a:xfrm>
            <a:off x="7131192" y="1945599"/>
            <a:ext cx="1819275" cy="1781175"/>
          </a:xfrm>
          <a:prstGeom prst="rect">
            <a:avLst/>
          </a:prstGeom>
        </p:spPr>
      </p:pic>
      <p:pic>
        <p:nvPicPr>
          <p:cNvPr id="7" name="Image 6"/>
          <p:cNvPicPr>
            <a:picLocks noChangeAspect="1"/>
          </p:cNvPicPr>
          <p:nvPr/>
        </p:nvPicPr>
        <p:blipFill>
          <a:blip r:embed="rId6"/>
          <a:stretch>
            <a:fillRect/>
          </a:stretch>
        </p:blipFill>
        <p:spPr>
          <a:xfrm>
            <a:off x="7494170" y="3336909"/>
            <a:ext cx="1695450" cy="1733550"/>
          </a:xfrm>
          <a:prstGeom prst="rect">
            <a:avLst/>
          </a:prstGeom>
        </p:spPr>
      </p:pic>
      <p:pic>
        <p:nvPicPr>
          <p:cNvPr id="17" name="Image 16"/>
          <p:cNvPicPr>
            <a:picLocks noChangeAspect="1"/>
          </p:cNvPicPr>
          <p:nvPr/>
        </p:nvPicPr>
        <p:blipFill rotWithShape="1">
          <a:blip r:embed="rId7"/>
          <a:srcRect l="3094" r="11638"/>
          <a:stretch/>
        </p:blipFill>
        <p:spPr>
          <a:xfrm>
            <a:off x="270546" y="1096317"/>
            <a:ext cx="3801214" cy="1210606"/>
          </a:xfrm>
          <a:prstGeom prst="rect">
            <a:avLst/>
          </a:prstGeom>
        </p:spPr>
      </p:pic>
      <p:pic>
        <p:nvPicPr>
          <p:cNvPr id="21" name="Image 20"/>
          <p:cNvPicPr>
            <a:picLocks noChangeAspect="1"/>
          </p:cNvPicPr>
          <p:nvPr/>
        </p:nvPicPr>
        <p:blipFill rotWithShape="1">
          <a:blip r:embed="rId8"/>
          <a:srcRect l="2714" r="11260"/>
          <a:stretch/>
        </p:blipFill>
        <p:spPr>
          <a:xfrm>
            <a:off x="251760" y="2314974"/>
            <a:ext cx="3820000" cy="1227164"/>
          </a:xfrm>
          <a:prstGeom prst="rect">
            <a:avLst/>
          </a:prstGeom>
        </p:spPr>
      </p:pic>
      <p:pic>
        <p:nvPicPr>
          <p:cNvPr id="22" name="Image 21"/>
          <p:cNvPicPr>
            <a:picLocks noChangeAspect="1"/>
          </p:cNvPicPr>
          <p:nvPr/>
        </p:nvPicPr>
        <p:blipFill rotWithShape="1">
          <a:blip r:embed="rId9"/>
          <a:srcRect r="14650"/>
          <a:stretch/>
        </p:blipFill>
        <p:spPr>
          <a:xfrm>
            <a:off x="327175" y="3474006"/>
            <a:ext cx="3687154" cy="1257984"/>
          </a:xfrm>
          <a:prstGeom prst="rect">
            <a:avLst/>
          </a:prstGeom>
        </p:spPr>
      </p:pic>
    </p:spTree>
    <p:extLst>
      <p:ext uri="{BB962C8B-B14F-4D97-AF65-F5344CB8AC3E}">
        <p14:creationId xmlns:p14="http://schemas.microsoft.com/office/powerpoint/2010/main" val="477180635"/>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944" y="792605"/>
            <a:ext cx="4392345" cy="2839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Espace réservé du contenu 1"/>
          <p:cNvSpPr>
            <a:spLocks noGrp="1"/>
          </p:cNvSpPr>
          <p:nvPr>
            <p:ph idx="1"/>
          </p:nvPr>
        </p:nvSpPr>
        <p:spPr>
          <a:xfrm>
            <a:off x="457199" y="4083918"/>
            <a:ext cx="8435137" cy="432048"/>
          </a:xfrm>
        </p:spPr>
        <p:txBody>
          <a:bodyPr/>
          <a:lstStyle/>
          <a:p>
            <a:pPr algn="ctr"/>
            <a:r>
              <a:rPr lang="en-US" sz="2000" dirty="0" err="1"/>
              <a:t>Vérifier</a:t>
            </a:r>
            <a:r>
              <a:rPr lang="en-US" sz="2000" dirty="0"/>
              <a:t> </a:t>
            </a:r>
            <a:r>
              <a:rPr lang="en-US" sz="2000" dirty="0" err="1"/>
              <a:t>leur</a:t>
            </a:r>
            <a:r>
              <a:rPr lang="en-US" sz="2000" dirty="0"/>
              <a:t> </a:t>
            </a:r>
            <a:r>
              <a:rPr lang="en-US" sz="2000" dirty="0" err="1"/>
              <a:t>état</a:t>
            </a:r>
            <a:r>
              <a:rPr lang="en-US" sz="2000" dirty="0"/>
              <a:t> (</a:t>
            </a:r>
            <a:r>
              <a:rPr lang="en-US" sz="2000" dirty="0" err="1"/>
              <a:t>risque</a:t>
            </a:r>
            <a:r>
              <a:rPr lang="en-US" sz="2000" dirty="0"/>
              <a:t> de </a:t>
            </a:r>
            <a:r>
              <a:rPr lang="en-US" sz="2000" dirty="0" err="1"/>
              <a:t>décoche</a:t>
            </a:r>
            <a:r>
              <a:rPr lang="en-US" sz="2000" dirty="0"/>
              <a:t> à vide </a:t>
            </a:r>
            <a:r>
              <a:rPr lang="en-US" sz="2000" dirty="0" err="1"/>
              <a:t>si</a:t>
            </a:r>
            <a:r>
              <a:rPr lang="en-US" sz="2000" dirty="0"/>
              <a:t> rupture)</a:t>
            </a:r>
          </a:p>
        </p:txBody>
      </p:sp>
      <p:sp>
        <p:nvSpPr>
          <p:cNvPr id="7" name="Espace réservé du contenu 1"/>
          <p:cNvSpPr txBox="1">
            <a:spLocks/>
          </p:cNvSpPr>
          <p:nvPr/>
        </p:nvSpPr>
        <p:spPr bwMode="auto">
          <a:xfrm>
            <a:off x="523724" y="3631969"/>
            <a:ext cx="3247983" cy="46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4"/>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a:buNone/>
            </a:pPr>
            <a:r>
              <a:rPr lang="en-US" sz="2000" kern="0" dirty="0">
                <a:solidFill>
                  <a:schemeClr val="tx1"/>
                </a:solidFill>
                <a:latin typeface="Trebuchet MS" panose="020B0603020202020204" pitchFamily="34" charset="0"/>
              </a:rPr>
              <a:t>A </a:t>
            </a:r>
            <a:r>
              <a:rPr lang="en-US" sz="2000" kern="0" dirty="0" err="1">
                <a:solidFill>
                  <a:schemeClr val="tx1"/>
                </a:solidFill>
                <a:latin typeface="Trebuchet MS" panose="020B0603020202020204" pitchFamily="34" charset="0"/>
              </a:rPr>
              <a:t>emboiter</a:t>
            </a:r>
            <a:r>
              <a:rPr lang="en-US" sz="2000" kern="0" dirty="0">
                <a:solidFill>
                  <a:schemeClr val="tx1"/>
                </a:solidFill>
                <a:latin typeface="Trebuchet MS" panose="020B0603020202020204" pitchFamily="34" charset="0"/>
              </a:rPr>
              <a:t> </a:t>
            </a:r>
            <a:r>
              <a:rPr lang="en-US" sz="2000" kern="0" dirty="0" err="1">
                <a:solidFill>
                  <a:schemeClr val="tx1"/>
                </a:solidFill>
                <a:latin typeface="Trebuchet MS" panose="020B0603020202020204" pitchFamily="34" charset="0"/>
              </a:rPr>
              <a:t>ou</a:t>
            </a:r>
            <a:r>
              <a:rPr lang="en-US" sz="2000" kern="0" dirty="0">
                <a:solidFill>
                  <a:schemeClr val="tx1"/>
                </a:solidFill>
                <a:latin typeface="Trebuchet MS" panose="020B0603020202020204" pitchFamily="34" charset="0"/>
              </a:rPr>
              <a:t> à </a:t>
            </a:r>
            <a:r>
              <a:rPr lang="en-US" sz="2000" kern="0" dirty="0" err="1">
                <a:solidFill>
                  <a:schemeClr val="tx1"/>
                </a:solidFill>
                <a:latin typeface="Trebuchet MS" panose="020B0603020202020204" pitchFamily="34" charset="0"/>
              </a:rPr>
              <a:t>coller</a:t>
            </a:r>
            <a:endParaRPr lang="en-US" sz="2000" kern="0" dirty="0">
              <a:solidFill>
                <a:schemeClr val="tx1"/>
              </a:solidFill>
              <a:latin typeface="Trebuchet MS" panose="020B0603020202020204" pitchFamily="34" charset="0"/>
            </a:endParaRPr>
          </a:p>
        </p:txBody>
      </p:sp>
      <p:pic>
        <p:nvPicPr>
          <p:cNvPr id="3" name="Imag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1367644" y="843558"/>
            <a:ext cx="1560144" cy="2737806"/>
          </a:xfrm>
          <a:prstGeom prst="rect">
            <a:avLst/>
          </a:prstGeom>
        </p:spPr>
      </p:pic>
      <p:sp>
        <p:nvSpPr>
          <p:cNvPr id="8" name="Espace réservé du texte 1"/>
          <p:cNvSpPr txBox="1">
            <a:spLocks/>
          </p:cNvSpPr>
          <p:nvPr/>
        </p:nvSpPr>
        <p:spPr bwMode="auto">
          <a:xfrm>
            <a:off x="0" y="51470"/>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a:t>L</a:t>
            </a:r>
            <a:r>
              <a:rPr lang="fr-FR" sz="1600" kern="0"/>
              <a:t>E</a:t>
            </a:r>
            <a:r>
              <a:rPr lang="fr-FR" kern="0"/>
              <a:t> </a:t>
            </a:r>
            <a:r>
              <a:rPr lang="fr-FR" sz="2000" kern="0"/>
              <a:t>M</a:t>
            </a:r>
            <a:r>
              <a:rPr lang="fr-FR" sz="1600" kern="0"/>
              <a:t>ATERIEL</a:t>
            </a:r>
          </a:p>
        </p:txBody>
      </p:sp>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4" name="Titre 3"/>
          <p:cNvSpPr>
            <a:spLocks noGrp="1"/>
          </p:cNvSpPr>
          <p:nvPr>
            <p:ph type="title"/>
          </p:nvPr>
        </p:nvSpPr>
        <p:spPr/>
        <p:txBody>
          <a:bodyPr/>
          <a:lstStyle/>
          <a:p>
            <a:r>
              <a:rPr lang="fr-FR" dirty="0"/>
              <a:t>Les encoches</a:t>
            </a:r>
          </a:p>
        </p:txBody>
      </p:sp>
      <p:sp>
        <p:nvSpPr>
          <p:cNvPr id="11" name="Espace réservé du contenu 1"/>
          <p:cNvSpPr txBox="1">
            <a:spLocks/>
          </p:cNvSpPr>
          <p:nvPr/>
        </p:nvSpPr>
        <p:spPr bwMode="auto">
          <a:xfrm>
            <a:off x="4860032" y="3684651"/>
            <a:ext cx="3247983" cy="46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4"/>
              </a:buBlip>
              <a:defRPr sz="2800">
                <a:solidFill>
                  <a:srgbClr val="006600"/>
                </a:solidFill>
                <a:latin typeface="+mn-lt"/>
                <a:ea typeface="+mn-ea"/>
                <a:cs typeface="+mn-cs"/>
              </a:defRPr>
            </a:lvl1pPr>
            <a:lvl2pPr marL="800100" indent="-342900" algn="l" rtl="0" eaLnBrk="0" fontAlgn="base" hangingPunct="0">
              <a:spcBef>
                <a:spcPct val="20000"/>
              </a:spcBef>
              <a:spcAft>
                <a:spcPct val="0"/>
              </a:spcAft>
              <a:buFont typeface="Wingdings" pitchFamily="2" charset="2"/>
              <a:buChar char="Ø"/>
              <a:defRPr sz="2000" i="1">
                <a:solidFill>
                  <a:srgbClr val="006600"/>
                </a:solidFill>
                <a:latin typeface="+mn-lt"/>
              </a:defRPr>
            </a:lvl2pPr>
            <a:lvl3pPr marL="1200150" indent="-285750" algn="l" rtl="0" eaLnBrk="0" fontAlgn="base" hangingPunct="0">
              <a:spcBef>
                <a:spcPct val="20000"/>
              </a:spcBef>
              <a:spcAft>
                <a:spcPct val="0"/>
              </a:spcAft>
              <a:buFont typeface="Wingdings" pitchFamily="2" charset="2"/>
              <a:buChar char="Ø"/>
              <a:defRPr i="1">
                <a:solidFill>
                  <a:srgbClr val="006600"/>
                </a:solidFill>
                <a:latin typeface="+mn-lt"/>
              </a:defRPr>
            </a:lvl3pPr>
            <a:lvl4pPr marL="1600200" indent="-228600" algn="l" rtl="0" eaLnBrk="0" fontAlgn="base" hangingPunct="0">
              <a:spcBef>
                <a:spcPct val="20000"/>
              </a:spcBef>
              <a:spcAft>
                <a:spcPct val="0"/>
              </a:spcAft>
              <a:buChar char="–"/>
              <a:defRPr sz="1600" i="1">
                <a:solidFill>
                  <a:srgbClr val="006600"/>
                </a:solidFill>
                <a:latin typeface="+mn-lt"/>
              </a:defRPr>
            </a:lvl4pPr>
            <a:lvl5pPr marL="2057400" indent="-228600" algn="l" rtl="0" eaLnBrk="0" fontAlgn="base" hangingPunct="0">
              <a:spcBef>
                <a:spcPct val="20000"/>
              </a:spcBef>
              <a:spcAft>
                <a:spcPct val="0"/>
              </a:spcAft>
              <a:buChar char="»"/>
              <a:defRPr sz="2000">
                <a:solidFill>
                  <a:srgbClr val="006600"/>
                </a:solidFill>
                <a:latin typeface="+mn-lt"/>
              </a:defRPr>
            </a:lvl5pPr>
            <a:lvl6pPr marL="2514600" indent="-228600" algn="l" rtl="0" fontAlgn="base">
              <a:spcBef>
                <a:spcPct val="20000"/>
              </a:spcBef>
              <a:spcAft>
                <a:spcPct val="0"/>
              </a:spcAft>
              <a:buChar char="»"/>
              <a:defRPr sz="2000">
                <a:solidFill>
                  <a:srgbClr val="006600"/>
                </a:solidFill>
                <a:latin typeface="+mn-lt"/>
              </a:defRPr>
            </a:lvl6pPr>
            <a:lvl7pPr marL="2971800" indent="-228600" algn="l" rtl="0" fontAlgn="base">
              <a:spcBef>
                <a:spcPct val="20000"/>
              </a:spcBef>
              <a:spcAft>
                <a:spcPct val="0"/>
              </a:spcAft>
              <a:buChar char="»"/>
              <a:defRPr sz="2000">
                <a:solidFill>
                  <a:srgbClr val="006600"/>
                </a:solidFill>
                <a:latin typeface="+mn-lt"/>
              </a:defRPr>
            </a:lvl7pPr>
            <a:lvl8pPr marL="3429000" indent="-228600" algn="l" rtl="0" fontAlgn="base">
              <a:spcBef>
                <a:spcPct val="20000"/>
              </a:spcBef>
              <a:spcAft>
                <a:spcPct val="0"/>
              </a:spcAft>
              <a:buChar char="»"/>
              <a:defRPr sz="2000">
                <a:solidFill>
                  <a:srgbClr val="006600"/>
                </a:solidFill>
                <a:latin typeface="+mn-lt"/>
              </a:defRPr>
            </a:lvl8pPr>
            <a:lvl9pPr marL="3886200" indent="-228600" algn="l" rtl="0" fontAlgn="base">
              <a:spcBef>
                <a:spcPct val="20000"/>
              </a:spcBef>
              <a:spcAft>
                <a:spcPct val="0"/>
              </a:spcAft>
              <a:buChar char="»"/>
              <a:defRPr sz="2000">
                <a:solidFill>
                  <a:srgbClr val="006600"/>
                </a:solidFill>
                <a:latin typeface="+mn-lt"/>
              </a:defRPr>
            </a:lvl9pPr>
          </a:lstStyle>
          <a:p>
            <a:pPr marL="0" indent="0" algn="ctr">
              <a:buNone/>
            </a:pPr>
            <a:r>
              <a:rPr lang="fr-FR" sz="2000" kern="0" dirty="0">
                <a:solidFill>
                  <a:schemeClr val="tx1"/>
                </a:solidFill>
                <a:latin typeface="Trebuchet MS" panose="020B0603020202020204" pitchFamily="34" charset="0"/>
              </a:rPr>
              <a:t>Test de tenue sur la corde</a:t>
            </a:r>
          </a:p>
        </p:txBody>
      </p:sp>
    </p:spTree>
    <p:extLst>
      <p:ext uri="{BB962C8B-B14F-4D97-AF65-F5344CB8AC3E}">
        <p14:creationId xmlns:p14="http://schemas.microsoft.com/office/powerpoint/2010/main" val="663442848"/>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251520" y="699099"/>
            <a:ext cx="8784976" cy="400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a:spcBef>
                <a:spcPct val="20000"/>
              </a:spcBef>
              <a:buFontTx/>
              <a:buBlip>
                <a:blip r:embed="rId3"/>
              </a:buBlip>
            </a:pPr>
            <a:r>
              <a:rPr lang="fr-FR" sz="2000" dirty="0">
                <a:solidFill>
                  <a:srgbClr val="800000"/>
                </a:solidFill>
                <a:effectLst>
                  <a:outerShdw blurRad="38100" dist="38100" dir="2700000" algn="tl">
                    <a:srgbClr val="000000">
                      <a:alpha val="43137"/>
                    </a:srgbClr>
                  </a:outerShdw>
                </a:effectLst>
                <a:latin typeface="Trebuchet MS" pitchFamily="34" charset="0"/>
              </a:rPr>
              <a:t>Pour le Grand GIBIER</a:t>
            </a:r>
          </a:p>
          <a:p>
            <a:pPr marL="800100" lvl="1" indent="-342900">
              <a:spcBef>
                <a:spcPct val="20000"/>
              </a:spcBef>
              <a:buFontTx/>
              <a:buBlip>
                <a:blip r:embed="rId4"/>
              </a:buBlip>
            </a:pPr>
            <a:r>
              <a:rPr lang="fr-FR" sz="1600" i="1" dirty="0">
                <a:latin typeface="Trebuchet MS" pitchFamily="34" charset="0"/>
              </a:rPr>
              <a:t>Choix : qui peut le plus peut le moins…</a:t>
            </a:r>
          </a:p>
          <a:p>
            <a:pPr marL="457200" indent="-457200">
              <a:spcBef>
                <a:spcPct val="20000"/>
              </a:spcBef>
              <a:buFontTx/>
              <a:buBlip>
                <a:blip r:embed="rId3"/>
              </a:buBlip>
            </a:pPr>
            <a:r>
              <a:rPr lang="fr-FR" sz="2000" dirty="0">
                <a:solidFill>
                  <a:srgbClr val="800000"/>
                </a:solidFill>
                <a:effectLst>
                  <a:outerShdw blurRad="38100" dist="38100" dir="2700000" algn="tl">
                    <a:srgbClr val="000000">
                      <a:alpha val="43137"/>
                    </a:srgbClr>
                  </a:outerShdw>
                </a:effectLst>
                <a:latin typeface="Trebuchet MS" pitchFamily="34" charset="0"/>
              </a:rPr>
              <a:t>Caractéristiques requises</a:t>
            </a:r>
          </a:p>
          <a:p>
            <a:pPr marL="800100" lvl="1" indent="-342900">
              <a:spcBef>
                <a:spcPct val="20000"/>
              </a:spcBef>
              <a:buFontTx/>
              <a:buBlip>
                <a:blip r:embed="rId4"/>
              </a:buBlip>
            </a:pPr>
            <a:r>
              <a:rPr lang="fr-FR" sz="1600" i="1" dirty="0">
                <a:latin typeface="Trebuchet MS" pitchFamily="34" charset="0"/>
              </a:rPr>
              <a:t>Réglementaire</a:t>
            </a:r>
          </a:p>
          <a:p>
            <a:pPr marL="800100" lvl="1" indent="-342900">
              <a:spcBef>
                <a:spcPct val="20000"/>
              </a:spcBef>
              <a:buFontTx/>
              <a:buBlip>
                <a:blip r:embed="rId4"/>
              </a:buBlip>
            </a:pPr>
            <a:r>
              <a:rPr lang="fr-FR" sz="1600" i="1" dirty="0">
                <a:latin typeface="Trebuchet MS" pitchFamily="34" charset="0"/>
              </a:rPr>
              <a:t>Solide</a:t>
            </a:r>
          </a:p>
          <a:p>
            <a:pPr marL="800100" lvl="1" indent="-342900">
              <a:spcBef>
                <a:spcPct val="20000"/>
              </a:spcBef>
              <a:buFontTx/>
              <a:buBlip>
                <a:blip r:embed="rId4"/>
              </a:buBlip>
            </a:pPr>
            <a:r>
              <a:rPr lang="fr-FR" sz="1600" i="1" dirty="0">
                <a:latin typeface="Trebuchet MS" pitchFamily="34" charset="0"/>
              </a:rPr>
              <a:t>Facile à affûter</a:t>
            </a:r>
          </a:p>
          <a:p>
            <a:pPr marL="457200" indent="-457200">
              <a:spcBef>
                <a:spcPct val="20000"/>
              </a:spcBef>
              <a:buFontTx/>
              <a:buBlip>
                <a:blip r:embed="rId3"/>
              </a:buBlip>
            </a:pPr>
            <a:r>
              <a:rPr lang="fr-FR" sz="2000" dirty="0">
                <a:solidFill>
                  <a:srgbClr val="800000"/>
                </a:solidFill>
                <a:effectLst>
                  <a:outerShdw blurRad="38100" dist="38100" dir="2700000" algn="tl">
                    <a:srgbClr val="000000">
                      <a:alpha val="43137"/>
                    </a:srgbClr>
                  </a:outerShdw>
                </a:effectLst>
                <a:latin typeface="Trebuchet MS" pitchFamily="34" charset="0"/>
              </a:rPr>
              <a:t>Attention</a:t>
            </a:r>
          </a:p>
          <a:p>
            <a:pPr marL="800100" lvl="1" indent="-342900">
              <a:spcBef>
                <a:spcPct val="20000"/>
              </a:spcBef>
              <a:buFontTx/>
              <a:buBlip>
                <a:blip r:embed="rId4"/>
              </a:buBlip>
            </a:pPr>
            <a:r>
              <a:rPr lang="fr-FR" sz="1600" i="1" dirty="0">
                <a:latin typeface="Trebuchet MS" pitchFamily="34" charset="0"/>
              </a:rPr>
              <a:t>Les lames neuves ne sont pas toujours affûtées</a:t>
            </a:r>
          </a:p>
          <a:p>
            <a:pPr marL="800100" lvl="1" indent="-342900">
              <a:spcBef>
                <a:spcPct val="20000"/>
              </a:spcBef>
              <a:buFontTx/>
              <a:buBlip>
                <a:blip r:embed="rId4"/>
              </a:buBlip>
            </a:pPr>
            <a:r>
              <a:rPr lang="fr-FR" sz="1600" i="1" dirty="0">
                <a:latin typeface="Trebuchet MS" pitchFamily="34" charset="0"/>
              </a:rPr>
              <a:t>Les lames se « désaffûtent » rapidement</a:t>
            </a:r>
          </a:p>
          <a:p>
            <a:pPr marL="800100" lvl="1" indent="-342900">
              <a:spcBef>
                <a:spcPct val="20000"/>
              </a:spcBef>
              <a:buFontTx/>
              <a:buBlip>
                <a:blip r:embed="rId4"/>
              </a:buBlip>
            </a:pPr>
            <a:r>
              <a:rPr lang="fr-FR" sz="1600" b="1" i="1" u="sng" dirty="0">
                <a:latin typeface="Trebuchet MS" pitchFamily="34" charset="0"/>
              </a:rPr>
              <a:t>Tirer une lame mal affûtée est irresponsable</a:t>
            </a:r>
          </a:p>
          <a:p>
            <a:pPr marL="800100" lvl="1" indent="-342900">
              <a:spcBef>
                <a:spcPct val="20000"/>
              </a:spcBef>
              <a:buFontTx/>
              <a:buBlip>
                <a:blip r:embed="rId4"/>
              </a:buBlip>
            </a:pPr>
            <a:endParaRPr lang="fr-FR" sz="1600" i="1" dirty="0">
              <a:latin typeface="Trebuchet MS" pitchFamily="34" charset="0"/>
            </a:endParaRPr>
          </a:p>
        </p:txBody>
      </p:sp>
      <p:pic>
        <p:nvPicPr>
          <p:cNvPr id="13" name="Picture 1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43389" y="2890952"/>
            <a:ext cx="1211285" cy="1123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Espace réservé du texte 1"/>
          <p:cNvSpPr txBox="1">
            <a:spLocks/>
          </p:cNvSpPr>
          <p:nvPr/>
        </p:nvSpPr>
        <p:spPr bwMode="auto">
          <a:xfrm>
            <a:off x="0" y="25735"/>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dirty="0"/>
              <a:t>L</a:t>
            </a:r>
            <a:r>
              <a:rPr lang="fr-FR" sz="1600" kern="0" dirty="0"/>
              <a:t>E</a:t>
            </a:r>
            <a:r>
              <a:rPr lang="fr-FR" kern="0" dirty="0"/>
              <a:t> </a:t>
            </a:r>
            <a:r>
              <a:rPr lang="fr-FR" sz="2000" kern="0" dirty="0"/>
              <a:t>M</a:t>
            </a:r>
            <a:r>
              <a:rPr lang="fr-FR" sz="1600" kern="0" dirty="0"/>
              <a:t>ATERIEL</a:t>
            </a:r>
          </a:p>
        </p:txBody>
      </p:sp>
      <p:pic>
        <p:nvPicPr>
          <p:cNvPr id="16" name="Imag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3" name="Titre 2"/>
          <p:cNvSpPr>
            <a:spLocks noGrp="1"/>
          </p:cNvSpPr>
          <p:nvPr>
            <p:ph type="title"/>
          </p:nvPr>
        </p:nvSpPr>
        <p:spPr/>
        <p:txBody>
          <a:bodyPr/>
          <a:lstStyle/>
          <a:p>
            <a:r>
              <a:rPr lang="fr-FR" dirty="0"/>
              <a:t>Le choix d’une pointe de chasse</a:t>
            </a:r>
          </a:p>
        </p:txBody>
      </p:sp>
      <p:pic>
        <p:nvPicPr>
          <p:cNvPr id="5" name="Imag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9719217">
            <a:off x="3165876" y="1793878"/>
            <a:ext cx="1597073" cy="870645"/>
          </a:xfrm>
          <a:prstGeom prst="rect">
            <a:avLst/>
          </a:prstGeom>
        </p:spPr>
      </p:pic>
      <p:pic>
        <p:nvPicPr>
          <p:cNvPr id="7" name="Imag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8585941" flipH="1">
            <a:off x="4604545" y="1668060"/>
            <a:ext cx="1564660" cy="692921"/>
          </a:xfrm>
          <a:prstGeom prst="rect">
            <a:avLst/>
          </a:prstGeom>
        </p:spPr>
      </p:pic>
      <p:pic>
        <p:nvPicPr>
          <p:cNvPr id="8" name="Imag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45425" y="726079"/>
            <a:ext cx="2098575" cy="1602468"/>
          </a:xfrm>
          <a:prstGeom prst="rect">
            <a:avLst/>
          </a:prstGeom>
        </p:spPr>
      </p:pic>
      <p:pic>
        <p:nvPicPr>
          <p:cNvPr id="9" name="Image 8"/>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18489417">
            <a:off x="5392940" y="435390"/>
            <a:ext cx="1954359" cy="1468561"/>
          </a:xfrm>
          <a:prstGeom prst="rect">
            <a:avLst/>
          </a:prstGeom>
        </p:spPr>
      </p:pic>
      <p:pic>
        <p:nvPicPr>
          <p:cNvPr id="10" name="Image 9"/>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19394" y="3926019"/>
            <a:ext cx="1906084" cy="805156"/>
          </a:xfrm>
          <a:prstGeom prst="rect">
            <a:avLst/>
          </a:prstGeom>
        </p:spPr>
      </p:pic>
      <p:pic>
        <p:nvPicPr>
          <p:cNvPr id="14" name="Image 1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468558" y="2761315"/>
            <a:ext cx="1316280" cy="1101915"/>
          </a:xfrm>
          <a:prstGeom prst="rect">
            <a:avLst/>
          </a:prstGeom>
        </p:spPr>
      </p:pic>
      <p:pic>
        <p:nvPicPr>
          <p:cNvPr id="18" name="Image 17"/>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5400000" flipH="1">
            <a:off x="4237415" y="3482892"/>
            <a:ext cx="813186" cy="1877194"/>
          </a:xfrm>
          <a:prstGeom prst="rect">
            <a:avLst/>
          </a:prstGeom>
        </p:spPr>
      </p:pic>
      <p:pic>
        <p:nvPicPr>
          <p:cNvPr id="19" name="Image 18"/>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43626" y="3873588"/>
            <a:ext cx="2012346" cy="799189"/>
          </a:xfrm>
          <a:prstGeom prst="rect">
            <a:avLst/>
          </a:prstGeom>
        </p:spPr>
      </p:pic>
    </p:spTree>
    <p:extLst>
      <p:ext uri="{BB962C8B-B14F-4D97-AF65-F5344CB8AC3E}">
        <p14:creationId xmlns:p14="http://schemas.microsoft.com/office/powerpoint/2010/main" val="2115614587"/>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251520" y="759531"/>
            <a:ext cx="9144000" cy="412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a:spcBef>
                <a:spcPct val="20000"/>
              </a:spcBef>
              <a:buFontTx/>
              <a:buBlip>
                <a:blip r:embed="rId3"/>
              </a:buBlip>
            </a:pPr>
            <a:r>
              <a:rPr lang="fr-FR" sz="2000" dirty="0">
                <a:solidFill>
                  <a:srgbClr val="800000"/>
                </a:solidFill>
                <a:effectLst>
                  <a:outerShdw blurRad="38100" dist="38100" dir="2700000" algn="tl">
                    <a:srgbClr val="000000">
                      <a:alpha val="43137"/>
                    </a:srgbClr>
                  </a:outerShdw>
                </a:effectLst>
                <a:latin typeface="Trebuchet MS" pitchFamily="34" charset="0"/>
              </a:rPr>
              <a:t>Présentent quelques avantages…</a:t>
            </a:r>
          </a:p>
          <a:p>
            <a:pPr marL="800100" lvl="1" indent="-342900">
              <a:spcBef>
                <a:spcPct val="20000"/>
              </a:spcBef>
              <a:buFontTx/>
              <a:buBlip>
                <a:blip r:embed="rId4"/>
              </a:buBlip>
            </a:pPr>
            <a:r>
              <a:rPr lang="fr-FR" sz="1600" i="1" dirty="0">
                <a:latin typeface="Trebuchet MS" pitchFamily="34" charset="0"/>
              </a:rPr>
              <a:t>Une meilleure adaptation aérodynamique aux vitesses de sortie de flèche élevées des arcs modernes</a:t>
            </a:r>
          </a:p>
          <a:p>
            <a:pPr marL="800100" lvl="1" indent="-342900">
              <a:spcBef>
                <a:spcPct val="20000"/>
              </a:spcBef>
              <a:buFontTx/>
              <a:buBlip>
                <a:blip r:embed="rId4"/>
              </a:buBlip>
            </a:pPr>
            <a:r>
              <a:rPr lang="fr-FR" sz="1600" i="1" dirty="0">
                <a:latin typeface="Trebuchet MS" pitchFamily="34" charset="0"/>
              </a:rPr>
              <a:t>Un fort diamètre de coupe, souvent supérieur à celui des lames fixes</a:t>
            </a:r>
          </a:p>
          <a:p>
            <a:pPr marL="1200150" lvl="2" indent="-285750">
              <a:spcBef>
                <a:spcPct val="20000"/>
              </a:spcBef>
              <a:buFontTx/>
              <a:buBlip>
                <a:blip r:embed="rId4"/>
              </a:buBlip>
            </a:pPr>
            <a:endParaRPr lang="fr-FR" i="1" dirty="0">
              <a:latin typeface="Trebuchet MS" pitchFamily="34" charset="0"/>
            </a:endParaRPr>
          </a:p>
          <a:p>
            <a:pPr marL="1200150" lvl="2" indent="-285750">
              <a:spcBef>
                <a:spcPct val="20000"/>
              </a:spcBef>
              <a:buFontTx/>
              <a:buBlip>
                <a:blip r:embed="rId4"/>
              </a:buBlip>
            </a:pPr>
            <a:endParaRPr lang="fr-FR" i="1" dirty="0">
              <a:latin typeface="Trebuchet MS" pitchFamily="34" charset="0"/>
            </a:endParaRPr>
          </a:p>
          <a:p>
            <a:pPr marL="457200" indent="-457200">
              <a:spcBef>
                <a:spcPct val="20000"/>
              </a:spcBef>
              <a:buFontTx/>
              <a:buBlip>
                <a:blip r:embed="rId3"/>
              </a:buBlip>
            </a:pPr>
            <a:r>
              <a:rPr lang="fr-FR" sz="2000" dirty="0">
                <a:solidFill>
                  <a:srgbClr val="800000"/>
                </a:solidFill>
                <a:effectLst>
                  <a:outerShdw blurRad="38100" dist="38100" dir="2700000" algn="tl">
                    <a:srgbClr val="000000">
                      <a:alpha val="43137"/>
                    </a:srgbClr>
                  </a:outerShdw>
                </a:effectLst>
                <a:latin typeface="Trebuchet MS" pitchFamily="34" charset="0"/>
              </a:rPr>
              <a:t>… Mais également des inconvénients</a:t>
            </a:r>
          </a:p>
          <a:p>
            <a:pPr marL="800100" lvl="1" indent="-342900">
              <a:spcBef>
                <a:spcPct val="20000"/>
              </a:spcBef>
              <a:buFontTx/>
              <a:buBlip>
                <a:blip r:embed="rId4"/>
              </a:buBlip>
            </a:pPr>
            <a:r>
              <a:rPr lang="fr-FR" sz="1600" i="1" dirty="0">
                <a:latin typeface="Trebuchet MS" pitchFamily="34" charset="0"/>
              </a:rPr>
              <a:t>Plus grande fragilité aux chocs sur les parties dures</a:t>
            </a:r>
          </a:p>
          <a:p>
            <a:pPr marL="800100" lvl="1" indent="-342900">
              <a:spcBef>
                <a:spcPct val="20000"/>
              </a:spcBef>
              <a:buFontTx/>
              <a:buBlip>
                <a:blip r:embed="rId4"/>
              </a:buBlip>
            </a:pPr>
            <a:r>
              <a:rPr lang="fr-FR" sz="1600" i="1" dirty="0">
                <a:latin typeface="Trebuchet MS" pitchFamily="34" charset="0"/>
              </a:rPr>
              <a:t>Nécessitent une énergie cinétique &gt;60 </a:t>
            </a:r>
            <a:r>
              <a:rPr lang="fr-FR" sz="1600" i="1" dirty="0" err="1">
                <a:latin typeface="Trebuchet MS" pitchFamily="34" charset="0"/>
              </a:rPr>
              <a:t>ft</a:t>
            </a:r>
            <a:r>
              <a:rPr lang="fr-FR" sz="1600" i="1" dirty="0">
                <a:latin typeface="Trebuchet MS" pitchFamily="34" charset="0"/>
              </a:rPr>
              <a:t>/lb (81 Joules)pour s’ouvrir correctement</a:t>
            </a:r>
          </a:p>
          <a:p>
            <a:pPr marL="800100" lvl="1" indent="-342900">
              <a:spcBef>
                <a:spcPct val="20000"/>
              </a:spcBef>
              <a:buFontTx/>
              <a:buBlip>
                <a:blip r:embed="rId4"/>
              </a:buBlip>
            </a:pPr>
            <a:r>
              <a:rPr lang="fr-FR" sz="1600" i="1" dirty="0">
                <a:latin typeface="Trebuchet MS" pitchFamily="34" charset="0"/>
              </a:rPr>
              <a:t>Nécessitent des conditions de tir optimales (angle)</a:t>
            </a:r>
          </a:p>
          <a:p>
            <a:pPr marL="800100" lvl="1" indent="-342900">
              <a:spcBef>
                <a:spcPct val="20000"/>
              </a:spcBef>
              <a:buFontTx/>
              <a:buBlip>
                <a:blip r:embed="rId4"/>
              </a:buBlip>
            </a:pPr>
            <a:r>
              <a:rPr lang="fr-FR" sz="1600" i="1" dirty="0">
                <a:latin typeface="Trebuchet MS" pitchFamily="34" charset="0"/>
              </a:rPr>
              <a:t>Nécessitent une grande qualité de fabrication</a:t>
            </a:r>
          </a:p>
        </p:txBody>
      </p:sp>
      <p:sp>
        <p:nvSpPr>
          <p:cNvPr id="8" name="Espace réservé du texte 1"/>
          <p:cNvSpPr txBox="1">
            <a:spLocks/>
          </p:cNvSpPr>
          <p:nvPr/>
        </p:nvSpPr>
        <p:spPr bwMode="auto">
          <a:xfrm>
            <a:off x="0" y="51524"/>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dirty="0"/>
              <a:t>L</a:t>
            </a:r>
            <a:r>
              <a:rPr lang="fr-FR" sz="1600" kern="0" dirty="0"/>
              <a:t>E</a:t>
            </a:r>
            <a:r>
              <a:rPr lang="fr-FR" kern="0" dirty="0"/>
              <a:t> </a:t>
            </a:r>
            <a:r>
              <a:rPr lang="fr-FR" sz="2000" kern="0" dirty="0"/>
              <a:t>M</a:t>
            </a:r>
            <a:r>
              <a:rPr lang="fr-FR" sz="1600" kern="0" dirty="0"/>
              <a:t>ATERIEL</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4" name="Titre 3"/>
          <p:cNvSpPr>
            <a:spLocks noGrp="1"/>
          </p:cNvSpPr>
          <p:nvPr>
            <p:ph type="title"/>
          </p:nvPr>
        </p:nvSpPr>
        <p:spPr/>
        <p:txBody>
          <a:bodyPr/>
          <a:lstStyle/>
          <a:p>
            <a:r>
              <a:rPr lang="fr-FR" dirty="0"/>
              <a:t>Les lames articulées…</a:t>
            </a:r>
          </a:p>
        </p:txBody>
      </p:sp>
      <p:pic>
        <p:nvPicPr>
          <p:cNvPr id="6" name="Image 5"/>
          <p:cNvPicPr>
            <a:picLocks noChangeAspect="1"/>
          </p:cNvPicPr>
          <p:nvPr/>
        </p:nvPicPr>
        <p:blipFill>
          <a:blip r:embed="rId6"/>
          <a:stretch>
            <a:fillRect/>
          </a:stretch>
        </p:blipFill>
        <p:spPr>
          <a:xfrm>
            <a:off x="5796136" y="1995687"/>
            <a:ext cx="1620000" cy="1217315"/>
          </a:xfrm>
          <a:prstGeom prst="rect">
            <a:avLst/>
          </a:prstGeom>
        </p:spPr>
      </p:pic>
      <p:pic>
        <p:nvPicPr>
          <p:cNvPr id="7" name="Image 6"/>
          <p:cNvPicPr>
            <a:picLocks noChangeAspect="1"/>
          </p:cNvPicPr>
          <p:nvPr/>
        </p:nvPicPr>
        <p:blipFill>
          <a:blip r:embed="rId7"/>
          <a:stretch>
            <a:fillRect/>
          </a:stretch>
        </p:blipFill>
        <p:spPr>
          <a:xfrm>
            <a:off x="7448072" y="1396383"/>
            <a:ext cx="1620000" cy="1689429"/>
          </a:xfrm>
          <a:prstGeom prst="rect">
            <a:avLst/>
          </a:prstGeom>
        </p:spPr>
      </p:pic>
      <p:pic>
        <p:nvPicPr>
          <p:cNvPr id="10" name="Image 9"/>
          <p:cNvPicPr>
            <a:picLocks noChangeAspect="1"/>
          </p:cNvPicPr>
          <p:nvPr/>
        </p:nvPicPr>
        <p:blipFill>
          <a:blip r:embed="rId8"/>
          <a:stretch>
            <a:fillRect/>
          </a:stretch>
        </p:blipFill>
        <p:spPr>
          <a:xfrm>
            <a:off x="7236296" y="3579862"/>
            <a:ext cx="1620000" cy="1217314"/>
          </a:xfrm>
          <a:prstGeom prst="rect">
            <a:avLst/>
          </a:prstGeom>
        </p:spPr>
      </p:pic>
      <p:pic>
        <p:nvPicPr>
          <p:cNvPr id="11" name="Image 10"/>
          <p:cNvPicPr>
            <a:picLocks noChangeAspect="1"/>
          </p:cNvPicPr>
          <p:nvPr/>
        </p:nvPicPr>
        <p:blipFill>
          <a:blip r:embed="rId9"/>
          <a:stretch>
            <a:fillRect/>
          </a:stretch>
        </p:blipFill>
        <p:spPr>
          <a:xfrm>
            <a:off x="5924149" y="3664063"/>
            <a:ext cx="1620000" cy="1217314"/>
          </a:xfrm>
          <a:prstGeom prst="rect">
            <a:avLst/>
          </a:prstGeom>
        </p:spPr>
      </p:pic>
    </p:spTree>
    <p:extLst>
      <p:ext uri="{BB962C8B-B14F-4D97-AF65-F5344CB8AC3E}">
        <p14:creationId xmlns:p14="http://schemas.microsoft.com/office/powerpoint/2010/main" val="4157291009"/>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ChangeArrowheads="1"/>
          </p:cNvSpPr>
          <p:nvPr/>
        </p:nvSpPr>
        <p:spPr bwMode="auto">
          <a:xfrm>
            <a:off x="323528" y="653215"/>
            <a:ext cx="9144000" cy="383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457200" indent="-457200">
              <a:spcBef>
                <a:spcPct val="20000"/>
              </a:spcBef>
              <a:buFontTx/>
              <a:buBlip>
                <a:blip r:embed="rId3"/>
              </a:buBlip>
            </a:pPr>
            <a:r>
              <a:rPr lang="fr-FR" sz="2800" dirty="0">
                <a:solidFill>
                  <a:srgbClr val="800000"/>
                </a:solidFill>
                <a:effectLst>
                  <a:outerShdw blurRad="38100" dist="38100" dir="2700000" algn="tl">
                    <a:srgbClr val="000000">
                      <a:alpha val="43137"/>
                    </a:srgbClr>
                  </a:outerShdw>
                </a:effectLst>
                <a:latin typeface="Trebuchet MS" pitchFamily="34" charset="0"/>
              </a:rPr>
              <a:t>Quelques recommandations</a:t>
            </a:r>
          </a:p>
          <a:p>
            <a:pPr marL="800100" lvl="1" indent="-342900">
              <a:spcBef>
                <a:spcPct val="20000"/>
              </a:spcBef>
              <a:buFontTx/>
              <a:buBlip>
                <a:blip r:embed="rId4"/>
              </a:buBlip>
            </a:pPr>
            <a:r>
              <a:rPr lang="fr-FR" sz="2000" i="1" dirty="0">
                <a:latin typeface="Trebuchet MS" pitchFamily="34" charset="0"/>
              </a:rPr>
              <a:t>Ne pas les tirer avec des arcs traditionnels (énergie insuffisante) </a:t>
            </a:r>
          </a:p>
          <a:p>
            <a:pPr marL="800100" lvl="1" indent="-342900">
              <a:spcBef>
                <a:spcPct val="20000"/>
              </a:spcBef>
              <a:buFontTx/>
              <a:buBlip>
                <a:blip r:embed="rId4"/>
              </a:buBlip>
            </a:pPr>
            <a:r>
              <a:rPr lang="fr-FR" sz="2000" i="1" dirty="0">
                <a:latin typeface="Trebuchet MS" pitchFamily="34" charset="0"/>
              </a:rPr>
              <a:t>Ne les tirer qu’avec des arcs à mécanisme de force élevée (</a:t>
            </a:r>
            <a:r>
              <a:rPr lang="fr-FR" sz="2000" i="1" dirty="0">
                <a:latin typeface="Trebuchet MS" pitchFamily="34" charset="0"/>
                <a:sym typeface="Symbol"/>
              </a:rPr>
              <a:t> </a:t>
            </a:r>
            <a:r>
              <a:rPr lang="fr-FR" sz="2000" i="1" dirty="0">
                <a:latin typeface="Trebuchet MS" pitchFamily="34" charset="0"/>
              </a:rPr>
              <a:t>60#)</a:t>
            </a:r>
          </a:p>
          <a:p>
            <a:pPr marL="800100" lvl="1" indent="-342900">
              <a:spcBef>
                <a:spcPct val="20000"/>
              </a:spcBef>
              <a:buFontTx/>
              <a:buBlip>
                <a:blip r:embed="rId4"/>
              </a:buBlip>
            </a:pPr>
            <a:r>
              <a:rPr lang="fr-FR" sz="2000" i="1" dirty="0">
                <a:latin typeface="Trebuchet MS" pitchFamily="34" charset="0"/>
              </a:rPr>
              <a:t>Eviter les angles de tir aigus et privilégier les tirs de profil</a:t>
            </a:r>
          </a:p>
          <a:p>
            <a:pPr marL="800100" lvl="1" indent="-342900">
              <a:spcBef>
                <a:spcPct val="20000"/>
              </a:spcBef>
              <a:buFontTx/>
              <a:buBlip>
                <a:blip r:embed="rId4"/>
              </a:buBlip>
            </a:pPr>
            <a:r>
              <a:rPr lang="fr-FR" sz="2000" i="1" dirty="0">
                <a:latin typeface="Trebuchet MS" pitchFamily="34" charset="0"/>
              </a:rPr>
              <a:t>Eviter de les réutiliser après un tir dans des parties dures</a:t>
            </a:r>
          </a:p>
          <a:p>
            <a:pPr marL="1200150" lvl="2" indent="-285750">
              <a:spcBef>
                <a:spcPct val="20000"/>
              </a:spcBef>
              <a:buFontTx/>
              <a:buBlip>
                <a:blip r:embed="rId4"/>
              </a:buBlip>
            </a:pPr>
            <a:r>
              <a:rPr lang="fr-FR" sz="2400" i="1" dirty="0">
                <a:latin typeface="Trebuchet MS" pitchFamily="34" charset="0"/>
              </a:rPr>
              <a:t>Usage quasi unique !</a:t>
            </a:r>
          </a:p>
          <a:p>
            <a:pPr marL="800100" lvl="1" indent="-342900">
              <a:spcBef>
                <a:spcPct val="20000"/>
              </a:spcBef>
              <a:buFontTx/>
              <a:buBlip>
                <a:blip r:embed="rId4"/>
              </a:buBlip>
            </a:pPr>
            <a:r>
              <a:rPr lang="fr-FR" sz="2000" i="1" dirty="0">
                <a:latin typeface="Trebuchet MS" pitchFamily="34" charset="0"/>
              </a:rPr>
              <a:t>Eviter de les tirer sur les gros animaux et en particuliers les gros sangliers</a:t>
            </a:r>
          </a:p>
          <a:p>
            <a:pPr marL="800100" lvl="1" indent="-342900">
              <a:spcBef>
                <a:spcPct val="20000"/>
              </a:spcBef>
              <a:buFontTx/>
              <a:buBlip>
                <a:blip r:embed="rId4"/>
              </a:buBlip>
            </a:pPr>
            <a:r>
              <a:rPr lang="fr-FR" sz="2000" i="1" dirty="0">
                <a:latin typeface="Trebuchet MS" pitchFamily="34" charset="0"/>
              </a:rPr>
              <a:t>Privilégier des modèles de qualité</a:t>
            </a:r>
          </a:p>
          <a:p>
            <a:pPr marL="1200150" lvl="2" indent="-285750">
              <a:spcBef>
                <a:spcPct val="20000"/>
              </a:spcBef>
              <a:buFontTx/>
              <a:buBlip>
                <a:blip r:embed="rId4"/>
              </a:buBlip>
            </a:pPr>
            <a:r>
              <a:rPr lang="fr-FR" sz="2400" i="1" dirty="0">
                <a:latin typeface="Trebuchet MS" pitchFamily="34" charset="0"/>
              </a:rPr>
              <a:t>Eviter le bas de gamme</a:t>
            </a:r>
          </a:p>
          <a:p>
            <a:pPr marL="800100" lvl="1" indent="-342900">
              <a:spcBef>
                <a:spcPct val="20000"/>
              </a:spcBef>
              <a:buFontTx/>
              <a:buBlip>
                <a:blip r:embed="rId4"/>
              </a:buBlip>
            </a:pPr>
            <a:endParaRPr lang="fr-FR" sz="2000" i="1" dirty="0">
              <a:latin typeface="Trebuchet MS" pitchFamily="34" charset="0"/>
            </a:endParaRPr>
          </a:p>
          <a:p>
            <a:pPr marL="800100" lvl="1" indent="-342900">
              <a:spcBef>
                <a:spcPct val="20000"/>
              </a:spcBef>
              <a:buFontTx/>
              <a:buBlip>
                <a:blip r:embed="rId4"/>
              </a:buBlip>
            </a:pPr>
            <a:endParaRPr lang="fr-FR" sz="2000" i="1" dirty="0">
              <a:latin typeface="Trebuchet MS" pitchFamily="34" charset="0"/>
            </a:endParaRPr>
          </a:p>
          <a:p>
            <a:pPr marL="1200150" lvl="2" indent="-285750">
              <a:spcBef>
                <a:spcPct val="20000"/>
              </a:spcBef>
              <a:buFontTx/>
              <a:buBlip>
                <a:blip r:embed="rId4"/>
              </a:buBlip>
            </a:pPr>
            <a:endParaRPr lang="fr-FR" sz="2400" i="1" dirty="0">
              <a:latin typeface="Trebuchet MS" pitchFamily="34" charset="0"/>
            </a:endParaRPr>
          </a:p>
          <a:p>
            <a:pPr marL="800100" lvl="1" indent="-342900">
              <a:spcBef>
                <a:spcPct val="20000"/>
              </a:spcBef>
              <a:buFontTx/>
              <a:buBlip>
                <a:blip r:embed="rId4"/>
              </a:buBlip>
            </a:pPr>
            <a:endParaRPr lang="fr-FR" sz="2000" i="1" dirty="0">
              <a:latin typeface="Trebuchet MS" pitchFamily="34" charset="0"/>
            </a:endParaRPr>
          </a:p>
          <a:p>
            <a:pPr marL="800100" lvl="1" indent="-342900">
              <a:spcBef>
                <a:spcPct val="20000"/>
              </a:spcBef>
              <a:buFontTx/>
              <a:buBlip>
                <a:blip r:embed="rId4"/>
              </a:buBlip>
            </a:pPr>
            <a:endParaRPr lang="fr-FR" sz="2000" i="1" dirty="0">
              <a:latin typeface="Trebuchet MS" pitchFamily="34" charset="0"/>
            </a:endParaRPr>
          </a:p>
        </p:txBody>
      </p:sp>
      <p:sp>
        <p:nvSpPr>
          <p:cNvPr id="57349" name="WordArt 7"/>
          <p:cNvSpPr>
            <a:spLocks noChangeArrowheads="1" noChangeShapeType="1" noTextEdit="1"/>
          </p:cNvSpPr>
          <p:nvPr/>
        </p:nvSpPr>
        <p:spPr bwMode="auto">
          <a:xfrm>
            <a:off x="7588696" y="627480"/>
            <a:ext cx="1447800" cy="540544"/>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a:tailEnd/>
                </a:ln>
                <a:solidFill>
                  <a:srgbClr val="000000"/>
                </a:solidFill>
                <a:latin typeface="Arial Black"/>
              </a:rPr>
              <a:t>Important</a:t>
            </a:r>
          </a:p>
        </p:txBody>
      </p:sp>
      <p:sp>
        <p:nvSpPr>
          <p:cNvPr id="8" name="Espace réservé du texte 1"/>
          <p:cNvSpPr txBox="1">
            <a:spLocks/>
          </p:cNvSpPr>
          <p:nvPr/>
        </p:nvSpPr>
        <p:spPr bwMode="auto">
          <a:xfrm>
            <a:off x="0" y="25735"/>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a:t>L</a:t>
            </a:r>
            <a:r>
              <a:rPr lang="fr-FR" sz="1600" kern="0"/>
              <a:t>E</a:t>
            </a:r>
            <a:r>
              <a:rPr lang="fr-FR" kern="0"/>
              <a:t> </a:t>
            </a:r>
            <a:r>
              <a:rPr lang="fr-FR" sz="2000" kern="0"/>
              <a:t>M</a:t>
            </a:r>
            <a:r>
              <a:rPr lang="fr-FR" sz="1600" kern="0"/>
              <a:t>ATERIEL</a:t>
            </a:r>
          </a:p>
        </p:txBody>
      </p:sp>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4" name="Titre 3"/>
          <p:cNvSpPr>
            <a:spLocks noGrp="1"/>
          </p:cNvSpPr>
          <p:nvPr>
            <p:ph type="title"/>
          </p:nvPr>
        </p:nvSpPr>
        <p:spPr/>
        <p:txBody>
          <a:bodyPr/>
          <a:lstStyle/>
          <a:p>
            <a:r>
              <a:rPr lang="fr-FR" dirty="0"/>
              <a:t>Les lames articulées…</a:t>
            </a:r>
          </a:p>
        </p:txBody>
      </p:sp>
    </p:spTree>
    <p:extLst>
      <p:ext uri="{BB962C8B-B14F-4D97-AF65-F5344CB8AC3E}">
        <p14:creationId xmlns:p14="http://schemas.microsoft.com/office/powerpoint/2010/main" val="1510851499"/>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10"/>
          <p:cNvSpPr>
            <a:spLocks noGrp="1" noChangeArrowheads="1"/>
          </p:cNvSpPr>
          <p:nvPr>
            <p:ph idx="1"/>
          </p:nvPr>
        </p:nvSpPr>
        <p:spPr>
          <a:xfrm>
            <a:off x="674307" y="3846281"/>
            <a:ext cx="2098576" cy="588848"/>
          </a:xfrm>
        </p:spPr>
        <p:txBody>
          <a:bodyPr>
            <a:normAutofit/>
          </a:bodyPr>
          <a:lstStyle/>
          <a:p>
            <a:pPr marL="0" indent="0" algn="ctr" eaLnBrk="1" hangingPunct="1">
              <a:buNone/>
            </a:pPr>
            <a:r>
              <a:rPr lang="en-US" sz="2400" dirty="0" err="1">
                <a:solidFill>
                  <a:schemeClr val="tx1"/>
                </a:solidFill>
                <a:effectLst/>
              </a:rPr>
              <a:t>Ongle</a:t>
            </a:r>
            <a:endParaRPr lang="en-US" sz="2400" dirty="0">
              <a:solidFill>
                <a:schemeClr val="tx1"/>
              </a:solidFill>
              <a:effectLst/>
            </a:endParaRPr>
          </a:p>
        </p:txBody>
      </p:sp>
      <p:sp>
        <p:nvSpPr>
          <p:cNvPr id="8" name="Rectangle 10"/>
          <p:cNvSpPr txBox="1">
            <a:spLocks noChangeArrowheads="1"/>
          </p:cNvSpPr>
          <p:nvPr/>
        </p:nvSpPr>
        <p:spPr bwMode="auto">
          <a:xfrm>
            <a:off x="3466222" y="3859038"/>
            <a:ext cx="2314600" cy="56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457200" indent="-457200" eaLnBrk="1" hangingPunct="1">
              <a:spcBef>
                <a:spcPct val="20000"/>
              </a:spcBef>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defRPr>
            </a:lvl1pPr>
            <a:lvl2pPr marL="800100" indent="-342900" eaLnBrk="1" hangingPunct="1">
              <a:spcBef>
                <a:spcPct val="20000"/>
              </a:spcBef>
              <a:buFontTx/>
              <a:buBlip>
                <a:blip r:embed="rId4"/>
              </a:buBlip>
              <a:defRPr lang="fr-FR" sz="2000" i="1">
                <a:latin typeface="Trebuchet MS" pitchFamily="34" charset="0"/>
              </a:defRPr>
            </a:lvl2pPr>
            <a:lvl3pPr marL="1200150" indent="-285750" eaLnBrk="1" hangingPunct="1">
              <a:spcBef>
                <a:spcPct val="20000"/>
              </a:spcBef>
              <a:buFontTx/>
              <a:buBlip>
                <a:blip r:embed="rId4"/>
              </a:buBlip>
              <a:defRPr lang="fr-FR" i="1">
                <a:latin typeface="Trebuchet MS" pitchFamily="34" charset="0"/>
              </a:defRPr>
            </a:lvl3pPr>
            <a:lvl4pPr marL="1600200" indent="-228600" eaLnBrk="1" hangingPunct="1">
              <a:spcBef>
                <a:spcPct val="20000"/>
              </a:spcBef>
              <a:buFontTx/>
              <a:buBlip>
                <a:blip r:embed="rId4"/>
              </a:buBlip>
              <a:defRPr lang="fr-FR" sz="1600" i="1">
                <a:latin typeface="Trebuchet MS" pitchFamily="34" charset="0"/>
              </a:defRPr>
            </a:lvl4pPr>
            <a:lvl5pPr marL="2057400" indent="-228600" eaLnBrk="1" hangingPunct="1">
              <a:spcBef>
                <a:spcPct val="20000"/>
              </a:spcBef>
              <a:buFontTx/>
              <a:buBlip>
                <a:blip r:embed="rId4"/>
              </a:buBlip>
              <a:defRPr sz="2000">
                <a:latin typeface="Trebuchet MS" pitchFamily="34" charset="0"/>
              </a:defRPr>
            </a:lvl5pPr>
            <a:lvl6pPr marL="2514600" indent="-228600" fontAlgn="base">
              <a:spcBef>
                <a:spcPct val="20000"/>
              </a:spcBef>
              <a:spcAft>
                <a:spcPct val="0"/>
              </a:spcAft>
              <a:buChar char="»"/>
              <a:defRPr sz="2000">
                <a:solidFill>
                  <a:srgbClr val="006600"/>
                </a:solidFill>
                <a:latin typeface="+mn-lt"/>
              </a:defRPr>
            </a:lvl6pPr>
            <a:lvl7pPr marL="2971800" indent="-228600" fontAlgn="base">
              <a:spcBef>
                <a:spcPct val="20000"/>
              </a:spcBef>
              <a:spcAft>
                <a:spcPct val="0"/>
              </a:spcAft>
              <a:buChar char="»"/>
              <a:defRPr sz="2000">
                <a:solidFill>
                  <a:srgbClr val="006600"/>
                </a:solidFill>
                <a:latin typeface="+mn-lt"/>
              </a:defRPr>
            </a:lvl7pPr>
            <a:lvl8pPr marL="3429000" indent="-228600" fontAlgn="base">
              <a:spcBef>
                <a:spcPct val="20000"/>
              </a:spcBef>
              <a:spcAft>
                <a:spcPct val="0"/>
              </a:spcAft>
              <a:buChar char="»"/>
              <a:defRPr sz="2000">
                <a:solidFill>
                  <a:srgbClr val="006600"/>
                </a:solidFill>
                <a:latin typeface="+mn-lt"/>
              </a:defRPr>
            </a:lvl8pPr>
            <a:lvl9pPr marL="3886200" indent="-228600" fontAlgn="base">
              <a:spcBef>
                <a:spcPct val="20000"/>
              </a:spcBef>
              <a:spcAft>
                <a:spcPct val="0"/>
              </a:spcAft>
              <a:buChar char="»"/>
              <a:defRPr sz="2000">
                <a:solidFill>
                  <a:srgbClr val="006600"/>
                </a:solidFill>
                <a:latin typeface="+mn-lt"/>
              </a:defRPr>
            </a:lvl9pPr>
          </a:lstStyle>
          <a:p>
            <a:pPr marL="0" indent="0" algn="ctr">
              <a:buNone/>
            </a:pPr>
            <a:r>
              <a:rPr lang="en-US" sz="2400" dirty="0" err="1">
                <a:solidFill>
                  <a:schemeClr val="tx1"/>
                </a:solidFill>
                <a:effectLst/>
              </a:rPr>
              <a:t>Poils</a:t>
            </a:r>
            <a:endParaRPr lang="en-US" sz="2400" dirty="0">
              <a:solidFill>
                <a:schemeClr val="tx1"/>
              </a:solidFill>
              <a:effectLst/>
            </a:endParaRPr>
          </a:p>
        </p:txBody>
      </p:sp>
      <p:sp>
        <p:nvSpPr>
          <p:cNvPr id="9" name="Rectangle 10"/>
          <p:cNvSpPr txBox="1">
            <a:spLocks noChangeArrowheads="1"/>
          </p:cNvSpPr>
          <p:nvPr/>
        </p:nvSpPr>
        <p:spPr bwMode="auto">
          <a:xfrm>
            <a:off x="6474161" y="3859038"/>
            <a:ext cx="2314600" cy="563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457200" indent="-457200" eaLnBrk="1" hangingPunct="1">
              <a:spcBef>
                <a:spcPct val="20000"/>
              </a:spcBef>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defRPr>
            </a:lvl1pPr>
            <a:lvl2pPr marL="800100" indent="-342900" eaLnBrk="1" hangingPunct="1">
              <a:spcBef>
                <a:spcPct val="20000"/>
              </a:spcBef>
              <a:buFontTx/>
              <a:buBlip>
                <a:blip r:embed="rId4"/>
              </a:buBlip>
              <a:defRPr lang="fr-FR" sz="2000" i="1">
                <a:latin typeface="Trebuchet MS" pitchFamily="34" charset="0"/>
              </a:defRPr>
            </a:lvl2pPr>
            <a:lvl3pPr marL="1200150" indent="-285750" eaLnBrk="1" hangingPunct="1">
              <a:spcBef>
                <a:spcPct val="20000"/>
              </a:spcBef>
              <a:buFontTx/>
              <a:buBlip>
                <a:blip r:embed="rId4"/>
              </a:buBlip>
              <a:defRPr lang="fr-FR" i="1">
                <a:latin typeface="Trebuchet MS" pitchFamily="34" charset="0"/>
              </a:defRPr>
            </a:lvl3pPr>
            <a:lvl4pPr marL="1600200" indent="-228600" eaLnBrk="1" hangingPunct="1">
              <a:spcBef>
                <a:spcPct val="20000"/>
              </a:spcBef>
              <a:buFontTx/>
              <a:buBlip>
                <a:blip r:embed="rId4"/>
              </a:buBlip>
              <a:defRPr lang="fr-FR" sz="1600" i="1">
                <a:latin typeface="Trebuchet MS" pitchFamily="34" charset="0"/>
              </a:defRPr>
            </a:lvl4pPr>
            <a:lvl5pPr marL="2057400" indent="-228600" eaLnBrk="1" hangingPunct="1">
              <a:spcBef>
                <a:spcPct val="20000"/>
              </a:spcBef>
              <a:buFontTx/>
              <a:buBlip>
                <a:blip r:embed="rId4"/>
              </a:buBlip>
              <a:defRPr sz="2000">
                <a:latin typeface="Trebuchet MS" pitchFamily="34" charset="0"/>
              </a:defRPr>
            </a:lvl5pPr>
            <a:lvl6pPr marL="2514600" indent="-228600" fontAlgn="base">
              <a:spcBef>
                <a:spcPct val="20000"/>
              </a:spcBef>
              <a:spcAft>
                <a:spcPct val="0"/>
              </a:spcAft>
              <a:buChar char="»"/>
              <a:defRPr sz="2000">
                <a:solidFill>
                  <a:srgbClr val="006600"/>
                </a:solidFill>
                <a:latin typeface="+mn-lt"/>
              </a:defRPr>
            </a:lvl6pPr>
            <a:lvl7pPr marL="2971800" indent="-228600" fontAlgn="base">
              <a:spcBef>
                <a:spcPct val="20000"/>
              </a:spcBef>
              <a:spcAft>
                <a:spcPct val="0"/>
              </a:spcAft>
              <a:buChar char="»"/>
              <a:defRPr sz="2000">
                <a:solidFill>
                  <a:srgbClr val="006600"/>
                </a:solidFill>
                <a:latin typeface="+mn-lt"/>
              </a:defRPr>
            </a:lvl7pPr>
            <a:lvl8pPr marL="3429000" indent="-228600" fontAlgn="base">
              <a:spcBef>
                <a:spcPct val="20000"/>
              </a:spcBef>
              <a:spcAft>
                <a:spcPct val="0"/>
              </a:spcAft>
              <a:buChar char="»"/>
              <a:defRPr sz="2000">
                <a:solidFill>
                  <a:srgbClr val="006600"/>
                </a:solidFill>
                <a:latin typeface="+mn-lt"/>
              </a:defRPr>
            </a:lvl8pPr>
            <a:lvl9pPr marL="3886200" indent="-228600" fontAlgn="base">
              <a:spcBef>
                <a:spcPct val="20000"/>
              </a:spcBef>
              <a:spcAft>
                <a:spcPct val="0"/>
              </a:spcAft>
              <a:buChar char="»"/>
              <a:defRPr sz="2000">
                <a:solidFill>
                  <a:srgbClr val="006600"/>
                </a:solidFill>
                <a:latin typeface="+mn-lt"/>
              </a:defRPr>
            </a:lvl9pPr>
          </a:lstStyle>
          <a:p>
            <a:pPr marL="0" indent="0" algn="ctr">
              <a:buNone/>
            </a:pPr>
            <a:r>
              <a:rPr lang="en-US" sz="2400" dirty="0" err="1">
                <a:solidFill>
                  <a:schemeClr val="tx1"/>
                </a:solidFill>
                <a:effectLst/>
              </a:rPr>
              <a:t>Elastiques</a:t>
            </a:r>
            <a:endParaRPr lang="en-US" sz="2400" dirty="0">
              <a:solidFill>
                <a:schemeClr val="tx1"/>
              </a:solidFill>
              <a:effectLst/>
            </a:endParaRPr>
          </a:p>
        </p:txBody>
      </p:sp>
      <p:pic>
        <p:nvPicPr>
          <p:cNvPr id="16" name="Image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358720" y="1419622"/>
            <a:ext cx="2520000" cy="2079000"/>
          </a:xfrm>
          <a:prstGeom prst="rect">
            <a:avLst/>
          </a:prstGeom>
        </p:spPr>
      </p:pic>
      <p:pic>
        <p:nvPicPr>
          <p:cNvPr id="17" name="Imag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19201" y="1419622"/>
            <a:ext cx="2520000" cy="2512440"/>
          </a:xfrm>
          <a:prstGeom prst="rect">
            <a:avLst/>
          </a:prstGeom>
        </p:spPr>
      </p:pic>
      <p:pic>
        <p:nvPicPr>
          <p:cNvPr id="18" name="Image 1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8238" y="1419622"/>
            <a:ext cx="2520000" cy="2336040"/>
          </a:xfrm>
          <a:prstGeom prst="rect">
            <a:avLst/>
          </a:prstGeom>
        </p:spPr>
      </p:pic>
      <p:sp>
        <p:nvSpPr>
          <p:cNvPr id="10" name="Espace réservé du texte 1"/>
          <p:cNvSpPr txBox="1">
            <a:spLocks/>
          </p:cNvSpPr>
          <p:nvPr/>
        </p:nvSpPr>
        <p:spPr bwMode="auto">
          <a:xfrm>
            <a:off x="0" y="51524"/>
            <a:ext cx="183569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dirty="0"/>
              <a:t>L</a:t>
            </a:r>
            <a:r>
              <a:rPr lang="fr-FR" sz="1600" kern="0" dirty="0"/>
              <a:t>E</a:t>
            </a:r>
            <a:r>
              <a:rPr lang="fr-FR" kern="0" dirty="0"/>
              <a:t> </a:t>
            </a:r>
            <a:r>
              <a:rPr lang="fr-FR" sz="2000" kern="0" dirty="0"/>
              <a:t>M</a:t>
            </a:r>
            <a:r>
              <a:rPr lang="fr-FR" sz="1600" kern="0" dirty="0"/>
              <a:t>ATERIEL</a:t>
            </a:r>
          </a:p>
        </p:txBody>
      </p:sp>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3" name="Titre 2"/>
          <p:cNvSpPr>
            <a:spLocks noGrp="1"/>
          </p:cNvSpPr>
          <p:nvPr>
            <p:ph type="title"/>
          </p:nvPr>
        </p:nvSpPr>
        <p:spPr/>
        <p:txBody>
          <a:bodyPr/>
          <a:lstStyle/>
          <a:p>
            <a:r>
              <a:rPr lang="fr-FR" dirty="0"/>
              <a:t>Test d’affûtage</a:t>
            </a:r>
          </a:p>
        </p:txBody>
      </p:sp>
      <p:sp>
        <p:nvSpPr>
          <p:cNvPr id="13" name="Rectangle 10"/>
          <p:cNvSpPr txBox="1">
            <a:spLocks noChangeArrowheads="1"/>
          </p:cNvSpPr>
          <p:nvPr/>
        </p:nvSpPr>
        <p:spPr bwMode="auto">
          <a:xfrm>
            <a:off x="313184" y="667280"/>
            <a:ext cx="8579296" cy="46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sz="2000" kern="0" dirty="0"/>
              <a:t>Une lame de chasse doit toujours être parfaitement affutée</a:t>
            </a:r>
          </a:p>
        </p:txBody>
      </p:sp>
    </p:spTree>
    <p:extLst>
      <p:ext uri="{BB962C8B-B14F-4D97-AF65-F5344CB8AC3E}">
        <p14:creationId xmlns:p14="http://schemas.microsoft.com/office/powerpoint/2010/main" val="13751436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p:cNvSpPr>
            <a:spLocks noGrp="1"/>
          </p:cNvSpPr>
          <p:nvPr>
            <p:ph type="subTitle" idx="1"/>
          </p:nvPr>
        </p:nvSpPr>
        <p:spPr/>
        <p:txBody>
          <a:bodyPr/>
          <a:lstStyle/>
          <a:p>
            <a:r>
              <a:rPr lang="fr-FR" dirty="0"/>
              <a:t>« Quêter le gibier pour se créer les conditions d'un tir efficace »</a:t>
            </a:r>
          </a:p>
        </p:txBody>
      </p:sp>
      <p:sp>
        <p:nvSpPr>
          <p:cNvPr id="3" name="Espace réservé du texte 2"/>
          <p:cNvSpPr>
            <a:spLocks noGrp="1"/>
          </p:cNvSpPr>
          <p:nvPr>
            <p:ph type="body" sz="quarter" idx="10"/>
          </p:nvPr>
        </p:nvSpPr>
        <p:spPr/>
        <p:txBody>
          <a:bodyPr/>
          <a:lstStyle/>
          <a:p>
            <a:r>
              <a:rPr lang="fr-FR" dirty="0"/>
              <a:t>Chasser à l’arc</a:t>
            </a:r>
          </a:p>
        </p:txBody>
      </p:sp>
      <p:sp>
        <p:nvSpPr>
          <p:cNvPr id="18434" name="Rectangle 2"/>
          <p:cNvSpPr>
            <a:spLocks noGrp="1" noChangeArrowheads="1"/>
          </p:cNvSpPr>
          <p:nvPr>
            <p:ph type="title"/>
          </p:nvPr>
        </p:nvSpPr>
        <p:spPr>
          <a:noFill/>
        </p:spPr>
        <p:txBody>
          <a:bodyPr/>
          <a:lstStyle/>
          <a:p>
            <a:pPr eaLnBrk="1" hangingPunct="1"/>
            <a:endParaRPr lang="fr-FR" sz="2000" b="0" i="1" dirty="0"/>
          </a:p>
        </p:txBody>
      </p:sp>
      <p:sp>
        <p:nvSpPr>
          <p:cNvPr id="7"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946040514"/>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p:txBody>
          <a:bodyPr/>
          <a:lstStyle/>
          <a:p>
            <a:r>
              <a:rPr lang="fr-FR" dirty="0"/>
              <a:t>Pour le petit gibier</a:t>
            </a:r>
          </a:p>
          <a:p>
            <a:pPr lvl="1"/>
            <a:r>
              <a:rPr lang="fr-FR" dirty="0"/>
              <a:t>On cherche à maximiser l’effet du choc : pointe assommoir</a:t>
            </a:r>
          </a:p>
          <a:p>
            <a:pPr lvl="1"/>
            <a:r>
              <a:rPr lang="fr-FR" dirty="0"/>
              <a:t>Il faut chercher à entraver le gibier pour faciliter sa récupération</a:t>
            </a:r>
          </a:p>
          <a:p>
            <a:pPr lvl="1"/>
            <a:endParaRPr lang="fr-FR" dirty="0"/>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1647972" y="2615457"/>
            <a:ext cx="2422484" cy="1614989"/>
          </a:xfrm>
          <a:prstGeom prst="rect">
            <a:avLst/>
          </a:prstGeom>
        </p:spPr>
      </p:pic>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l="11431" t="5639" r="16181" b="8637"/>
          <a:stretch/>
        </p:blipFill>
        <p:spPr>
          <a:xfrm>
            <a:off x="5076056" y="1856839"/>
            <a:ext cx="1872208" cy="2956119"/>
          </a:xfrm>
          <a:prstGeom prst="rect">
            <a:avLst/>
          </a:prstGeom>
        </p:spPr>
      </p:pic>
      <p:sp>
        <p:nvSpPr>
          <p:cNvPr id="4" name="Titre 3"/>
          <p:cNvSpPr>
            <a:spLocks noGrp="1"/>
          </p:cNvSpPr>
          <p:nvPr>
            <p:ph type="title"/>
          </p:nvPr>
        </p:nvSpPr>
        <p:spPr/>
        <p:txBody>
          <a:bodyPr/>
          <a:lstStyle/>
          <a:p>
            <a:r>
              <a:rPr lang="fr-FR" dirty="0"/>
              <a:t>Le choix d’une pointe de chasse</a:t>
            </a:r>
          </a:p>
        </p:txBody>
      </p:sp>
      <p:sp>
        <p:nvSpPr>
          <p:cNvPr id="9"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1993502478"/>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contenu 6"/>
          <p:cNvSpPr>
            <a:spLocks noGrp="1"/>
          </p:cNvSpPr>
          <p:nvPr>
            <p:ph idx="1"/>
          </p:nvPr>
        </p:nvSpPr>
        <p:spPr>
          <a:xfrm>
            <a:off x="251519" y="651701"/>
            <a:ext cx="8752191" cy="4104510"/>
          </a:xfrm>
        </p:spPr>
        <p:txBody>
          <a:bodyPr/>
          <a:lstStyle/>
          <a:p>
            <a:r>
              <a:rPr lang="fr-FR" sz="2400" dirty="0"/>
              <a:t>Pour le petit gibier</a:t>
            </a:r>
          </a:p>
          <a:p>
            <a:pPr lvl="1"/>
            <a:r>
              <a:rPr lang="fr-FR" sz="1800" dirty="0"/>
              <a:t>Eviter les </a:t>
            </a:r>
            <a:r>
              <a:rPr lang="fr-FR" sz="1800" dirty="0" err="1"/>
              <a:t>blunts</a:t>
            </a:r>
            <a:r>
              <a:rPr lang="fr-FR" sz="1800" dirty="0"/>
              <a:t> caoutchouc à la chasse pour leur faible létalité</a:t>
            </a:r>
          </a:p>
          <a:p>
            <a:r>
              <a:rPr lang="fr-FR" sz="2400" dirty="0"/>
              <a:t>Tir fichant</a:t>
            </a:r>
          </a:p>
          <a:p>
            <a:pPr lvl="1"/>
            <a:r>
              <a:rPr lang="fr-FR" sz="1800" dirty="0"/>
              <a:t>Lame + rondelle</a:t>
            </a:r>
          </a:p>
          <a:p>
            <a:pPr lvl="1"/>
            <a:r>
              <a:rPr lang="fr-FR" sz="1800" dirty="0"/>
              <a:t>Lame + élastique</a:t>
            </a:r>
          </a:p>
          <a:p>
            <a:pPr lvl="1"/>
            <a:r>
              <a:rPr lang="fr-FR" sz="1800" dirty="0"/>
              <a:t>Blunt métal (assommoir) + rondelle</a:t>
            </a:r>
          </a:p>
          <a:p>
            <a:pPr lvl="1"/>
            <a:r>
              <a:rPr lang="fr-FR" sz="1800" dirty="0"/>
              <a:t>Pointe à griffe (Judo)</a:t>
            </a:r>
          </a:p>
          <a:p>
            <a:r>
              <a:rPr lang="fr-FR" sz="2400" dirty="0"/>
              <a:t>Tir au vol</a:t>
            </a:r>
          </a:p>
          <a:p>
            <a:pPr lvl="1"/>
            <a:r>
              <a:rPr lang="fr-FR" sz="1800" dirty="0"/>
              <a:t>Pointe à griffe (Judo)</a:t>
            </a:r>
          </a:p>
          <a:p>
            <a:pPr lvl="1"/>
            <a:r>
              <a:rPr lang="fr-FR" sz="1800" dirty="0"/>
              <a:t>Pointe </a:t>
            </a:r>
            <a:r>
              <a:rPr lang="fr-FR" sz="1800" dirty="0" err="1"/>
              <a:t>Snaro</a:t>
            </a:r>
            <a:endParaRPr lang="fr-FR" sz="1800" dirty="0"/>
          </a:p>
          <a:p>
            <a:pPr lvl="1"/>
            <a:r>
              <a:rPr lang="fr-FR" sz="1800" dirty="0"/>
              <a:t>Blunt métal</a:t>
            </a:r>
          </a:p>
          <a:p>
            <a:endParaRPr lang="fr-FR" sz="2400" dirty="0"/>
          </a:p>
        </p:txBody>
      </p:sp>
      <p:grpSp>
        <p:nvGrpSpPr>
          <p:cNvPr id="14" name="Groupe 13"/>
          <p:cNvGrpSpPr/>
          <p:nvPr/>
        </p:nvGrpSpPr>
        <p:grpSpPr>
          <a:xfrm>
            <a:off x="3427901" y="1406105"/>
            <a:ext cx="1851493" cy="1116639"/>
            <a:chOff x="-2268760" y="620909"/>
            <a:chExt cx="1935432" cy="1215881"/>
          </a:xfrm>
        </p:grpSpPr>
        <p:pic>
          <p:nvPicPr>
            <p:cNvPr id="11" name="Picture 6" descr="592_muzz[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800000" flipH="1" flipV="1">
              <a:off x="-2117070" y="720150"/>
              <a:ext cx="576551" cy="1017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2268760" y="620909"/>
              <a:ext cx="1935432" cy="1215881"/>
            </a:xfrm>
            <a:prstGeom prst="rect">
              <a:avLst/>
            </a:prstGeom>
            <a:noFill/>
            <a:ln w="19050" cap="flat" cmpd="sng" algn="ctr">
              <a:solidFill>
                <a:schemeClr val="tx1"/>
              </a:solidFill>
              <a:prstDash val="dash"/>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2" name="ZoneTexte 11"/>
            <p:cNvSpPr txBox="1"/>
            <p:nvPr/>
          </p:nvSpPr>
          <p:spPr>
            <a:xfrm>
              <a:off x="-1502862" y="912320"/>
              <a:ext cx="484428" cy="707886"/>
            </a:xfrm>
            <a:prstGeom prst="rect">
              <a:avLst/>
            </a:prstGeom>
            <a:noFill/>
          </p:spPr>
          <p:txBody>
            <a:bodyPr wrap="none" rtlCol="0">
              <a:spAutoFit/>
            </a:bodyPr>
            <a:lstStyle/>
            <a:p>
              <a:r>
                <a:rPr lang="fr-FR" sz="4000" b="1" dirty="0"/>
                <a:t>+</a:t>
              </a:r>
            </a:p>
          </p:txBody>
        </p:sp>
        <p:pic>
          <p:nvPicPr>
            <p:cNvPr id="13" name="Imag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2636" y="970564"/>
              <a:ext cx="736600" cy="692150"/>
            </a:xfrm>
            <a:prstGeom prst="rect">
              <a:avLst/>
            </a:prstGeom>
          </p:spPr>
        </p:pic>
      </p:grpSp>
      <p:pic>
        <p:nvPicPr>
          <p:cNvPr id="3" name="Imag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35568" y="1534097"/>
            <a:ext cx="1273664" cy="1312260"/>
          </a:xfrm>
          <a:prstGeom prst="rect">
            <a:avLst/>
          </a:prstGeom>
        </p:spPr>
      </p:pic>
      <p:pic>
        <p:nvPicPr>
          <p:cNvPr id="4" name="Imag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15578" y="3087424"/>
            <a:ext cx="1508838" cy="1754463"/>
          </a:xfrm>
          <a:prstGeom prst="rect">
            <a:avLst/>
          </a:prstGeom>
        </p:spPr>
      </p:pic>
      <p:pic>
        <p:nvPicPr>
          <p:cNvPr id="5" name="Image 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81133" y="3056147"/>
            <a:ext cx="1517340" cy="1756181"/>
          </a:xfrm>
          <a:prstGeom prst="rect">
            <a:avLst/>
          </a:prstGeom>
        </p:spPr>
      </p:pic>
      <p:pic>
        <p:nvPicPr>
          <p:cNvPr id="8" name="Imag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998473" y="3813519"/>
            <a:ext cx="2005238" cy="1010640"/>
          </a:xfrm>
          <a:prstGeom prst="rect">
            <a:avLst/>
          </a:prstGeom>
        </p:spPr>
      </p:pic>
      <p:pic>
        <p:nvPicPr>
          <p:cNvPr id="6" name="Picture 11" descr="Blunt metal 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572501" y="2868999"/>
            <a:ext cx="1275419" cy="263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e 14"/>
          <p:cNvGrpSpPr/>
          <p:nvPr/>
        </p:nvGrpSpPr>
        <p:grpSpPr>
          <a:xfrm>
            <a:off x="5507389" y="1406104"/>
            <a:ext cx="1851493" cy="1116639"/>
            <a:chOff x="-2268761" y="2153319"/>
            <a:chExt cx="1935432" cy="1215881"/>
          </a:xfrm>
        </p:grpSpPr>
        <p:sp>
          <p:nvSpPr>
            <p:cNvPr id="17" name="Rectangle 16"/>
            <p:cNvSpPr/>
            <p:nvPr/>
          </p:nvSpPr>
          <p:spPr bwMode="auto">
            <a:xfrm>
              <a:off x="-2268761" y="2153319"/>
              <a:ext cx="1935432" cy="1215881"/>
            </a:xfrm>
            <a:prstGeom prst="rect">
              <a:avLst/>
            </a:prstGeom>
            <a:noFill/>
            <a:ln w="19050" cap="flat" cmpd="sng" algn="ctr">
              <a:solidFill>
                <a:schemeClr val="tx1"/>
              </a:solidFill>
              <a:prstDash val="dash"/>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8" name="ZoneTexte 17"/>
            <p:cNvSpPr txBox="1"/>
            <p:nvPr/>
          </p:nvSpPr>
          <p:spPr>
            <a:xfrm>
              <a:off x="-1502863" y="2444730"/>
              <a:ext cx="484428" cy="707886"/>
            </a:xfrm>
            <a:prstGeom prst="rect">
              <a:avLst/>
            </a:prstGeom>
            <a:noFill/>
          </p:spPr>
          <p:txBody>
            <a:bodyPr wrap="none" rtlCol="0">
              <a:spAutoFit/>
            </a:bodyPr>
            <a:lstStyle/>
            <a:p>
              <a:r>
                <a:rPr lang="fr-FR" sz="4000" b="1" dirty="0"/>
                <a:t>+</a:t>
              </a:r>
            </a:p>
          </p:txBody>
        </p:sp>
        <p:pic>
          <p:nvPicPr>
            <p:cNvPr id="19" name="Image 1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2636" y="2502974"/>
              <a:ext cx="736600" cy="692150"/>
            </a:xfrm>
            <a:prstGeom prst="rect">
              <a:avLst/>
            </a:prstGeom>
          </p:spPr>
        </p:pic>
        <p:pic>
          <p:nvPicPr>
            <p:cNvPr id="20" name="Picture 18" descr="C:\Users\Claudine\AppData\Local\Microsoft\Windows\Temporary Internet Files\Content.IE5\JK22UPA3\SkipperStopper.jpg"/>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rot="6735098">
              <a:off x="-2294325" y="2497996"/>
              <a:ext cx="1080139" cy="51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itre 9"/>
          <p:cNvSpPr>
            <a:spLocks noGrp="1"/>
          </p:cNvSpPr>
          <p:nvPr>
            <p:ph type="title"/>
          </p:nvPr>
        </p:nvSpPr>
        <p:spPr/>
        <p:txBody>
          <a:bodyPr/>
          <a:lstStyle/>
          <a:p>
            <a:r>
              <a:rPr lang="fr-FR" dirty="0"/>
              <a:t>Le choix d’une pointe de chasse</a:t>
            </a:r>
          </a:p>
        </p:txBody>
      </p:sp>
      <p:sp>
        <p:nvSpPr>
          <p:cNvPr id="24"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25" name="Imag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3131379488"/>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627480"/>
            <a:ext cx="8686800" cy="4104510"/>
          </a:xfrm>
        </p:spPr>
        <p:txBody>
          <a:bodyPr/>
          <a:lstStyle/>
          <a:p>
            <a:r>
              <a:rPr lang="fr-FR" sz="2000" dirty="0"/>
              <a:t>La flèche de chasse doit pénétrer le gibier jusqu’aux organes vitaux</a:t>
            </a:r>
          </a:p>
          <a:p>
            <a:r>
              <a:rPr lang="fr-FR" sz="2000" dirty="0"/>
              <a:t>Tirer une flèche trop légère est irresponsable : inefficace sur le gibier, dangereux pour l’arc et le tireur</a:t>
            </a:r>
          </a:p>
          <a:p>
            <a:r>
              <a:rPr lang="fr-FR" sz="2000" dirty="0"/>
              <a:t>Une flèche de chasse doit être lourde</a:t>
            </a:r>
          </a:p>
        </p:txBody>
      </p:sp>
      <p:sp>
        <p:nvSpPr>
          <p:cNvPr id="59396" name="WordArt 7"/>
          <p:cNvSpPr>
            <a:spLocks noChangeArrowheads="1" noChangeShapeType="1" noTextEdit="1"/>
          </p:cNvSpPr>
          <p:nvPr/>
        </p:nvSpPr>
        <p:spPr bwMode="auto">
          <a:xfrm>
            <a:off x="6876256" y="1491630"/>
            <a:ext cx="1447800" cy="540544"/>
          </a:xfrm>
          <a:prstGeom prst="rect">
            <a:avLst/>
          </a:prstGeom>
        </p:spPr>
        <p:txBody>
          <a:bodyPr wrap="none" fromWordArt="1">
            <a:prstTxWarp prst="textSlantUp">
              <a:avLst>
                <a:gd name="adj" fmla="val 55556"/>
              </a:avLst>
            </a:prstTxWarp>
          </a:bodyPr>
          <a:lstStyle/>
          <a:p>
            <a:pPr algn="ctr"/>
            <a:r>
              <a:rPr lang="en-US" kern="10" dirty="0">
                <a:ln w="9525">
                  <a:solidFill>
                    <a:srgbClr val="000000"/>
                  </a:solidFill>
                  <a:round/>
                  <a:headEnd/>
                  <a:tailEnd/>
                </a:ln>
                <a:solidFill>
                  <a:srgbClr val="000000"/>
                </a:solidFill>
                <a:latin typeface="Arial Black"/>
              </a:rPr>
              <a:t>Important</a:t>
            </a:r>
          </a:p>
        </p:txBody>
      </p:sp>
      <p:graphicFrame>
        <p:nvGraphicFramePr>
          <p:cNvPr id="2" name="Tableau 1"/>
          <p:cNvGraphicFramePr>
            <a:graphicFrameLocks noGrp="1"/>
          </p:cNvGraphicFramePr>
          <p:nvPr>
            <p:extLst>
              <p:ext uri="{D42A27DB-BD31-4B8C-83A1-F6EECF244321}">
                <p14:modId xmlns:p14="http://schemas.microsoft.com/office/powerpoint/2010/main" val="2470983014"/>
              </p:ext>
            </p:extLst>
          </p:nvPr>
        </p:nvGraphicFramePr>
        <p:xfrm>
          <a:off x="323528" y="2355727"/>
          <a:ext cx="8712968" cy="1667410"/>
        </p:xfrm>
        <a:graphic>
          <a:graphicData uri="http://schemas.openxmlformats.org/drawingml/2006/table">
            <a:tbl>
              <a:tblPr firstRow="1" bandRow="1">
                <a:tableStyleId>{6E25E649-3F16-4E02-A733-19D2CDBF48F0}</a:tableStyleId>
              </a:tblPr>
              <a:tblGrid>
                <a:gridCol w="4392488">
                  <a:extLst>
                    <a:ext uri="{9D8B030D-6E8A-4147-A177-3AD203B41FA5}">
                      <a16:colId xmlns="" xmlns:a16="http://schemas.microsoft.com/office/drawing/2014/main" val="20000"/>
                    </a:ext>
                  </a:extLst>
                </a:gridCol>
                <a:gridCol w="4320480">
                  <a:extLst>
                    <a:ext uri="{9D8B030D-6E8A-4147-A177-3AD203B41FA5}">
                      <a16:colId xmlns="" xmlns:a16="http://schemas.microsoft.com/office/drawing/2014/main" val="20001"/>
                    </a:ext>
                  </a:extLst>
                </a:gridCol>
              </a:tblGrid>
              <a:tr h="376985">
                <a:tc>
                  <a:txBody>
                    <a:bodyPr/>
                    <a:lstStyle/>
                    <a:p>
                      <a:pPr algn="ctr"/>
                      <a:r>
                        <a:rPr lang="fr-FR" sz="1600" u="sng" noProof="0" dirty="0">
                          <a:solidFill>
                            <a:srgbClr val="006600"/>
                          </a:solidFill>
                          <a:latin typeface="Trebuchet MS" panose="020B0603020202020204" pitchFamily="34" charset="0"/>
                        </a:rPr>
                        <a:t>Arc traditionnel </a:t>
                      </a:r>
                      <a:endParaRPr lang="fr-FR" sz="1600" noProof="0" dirty="0">
                        <a:solidFill>
                          <a:srgbClr val="006600"/>
                        </a:solidFill>
                        <a:latin typeface="Trebuchet MS" panose="020B0603020202020204" pitchFamily="34" charset="0"/>
                      </a:endParaRPr>
                    </a:p>
                  </a:txBody>
                  <a:tcPr>
                    <a:lnR w="12700" cap="flat" cmpd="sng" algn="ctr">
                      <a:solidFill>
                        <a:schemeClr val="tx1"/>
                      </a:solidFill>
                      <a:prstDash val="solid"/>
                      <a:round/>
                      <a:headEnd type="none" w="med" len="med"/>
                      <a:tailEnd type="none" w="med" len="med"/>
                    </a:lnR>
                    <a:solidFill>
                      <a:srgbClr val="92D050"/>
                    </a:solidFill>
                  </a:tcPr>
                </a:tc>
                <a:tc>
                  <a:txBody>
                    <a:bodyPr/>
                    <a:lstStyle/>
                    <a:p>
                      <a:pPr algn="ctr"/>
                      <a:r>
                        <a:rPr lang="fr-FR" sz="1600" u="sng" noProof="0" dirty="0">
                          <a:solidFill>
                            <a:srgbClr val="006600"/>
                          </a:solidFill>
                          <a:latin typeface="Trebuchet MS" panose="020B0603020202020204" pitchFamily="34" charset="0"/>
                        </a:rPr>
                        <a:t>Arc compound </a:t>
                      </a:r>
                    </a:p>
                  </a:txBody>
                  <a:tcPr>
                    <a:lnL w="12700" cap="flat" cmpd="sng" algn="ctr">
                      <a:solidFill>
                        <a:schemeClr val="tx1"/>
                      </a:solidFill>
                      <a:prstDash val="solid"/>
                      <a:round/>
                      <a:headEnd type="none" w="med" len="med"/>
                      <a:tailEnd type="none" w="med" len="med"/>
                    </a:lnL>
                    <a:solidFill>
                      <a:srgbClr val="92D050"/>
                    </a:solidFill>
                  </a:tcPr>
                </a:tc>
                <a:extLst>
                  <a:ext uri="{0D108BD9-81ED-4DB2-BD59-A6C34878D82A}">
                    <a16:rowId xmlns="" xmlns:a16="http://schemas.microsoft.com/office/drawing/2014/main" val="10000"/>
                  </a:ext>
                </a:extLst>
              </a:tr>
              <a:tr h="415102">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400" b="1" noProof="0" dirty="0">
                          <a:solidFill>
                            <a:srgbClr val="006600"/>
                          </a:solidFill>
                          <a:latin typeface="Trebuchet MS" panose="020B0603020202020204" pitchFamily="34" charset="0"/>
                        </a:rPr>
                        <a:t>Minimum 10 grains par livre</a:t>
                      </a:r>
                      <a:r>
                        <a:rPr lang="fr-FR" sz="1400" noProof="0" dirty="0">
                          <a:solidFill>
                            <a:srgbClr val="006600"/>
                          </a:solidFill>
                          <a:latin typeface="Trebuchet MS" panose="020B0603020202020204" pitchFamily="34" charset="0"/>
                        </a:rPr>
                        <a:t> (de force d’arc)</a:t>
                      </a:r>
                      <a:endParaRPr lang="fr-FR" sz="1600" noProof="0" dirty="0">
                        <a:solidFill>
                          <a:srgbClr val="006600"/>
                        </a:solidFill>
                        <a:latin typeface="Trebuchet MS" panose="020B0603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400" b="1" noProof="0" dirty="0">
                          <a:solidFill>
                            <a:srgbClr val="006600"/>
                          </a:solidFill>
                          <a:latin typeface="Trebuchet MS" panose="020B0603020202020204" pitchFamily="34" charset="0"/>
                        </a:rPr>
                        <a:t>Minimum 8 grains par livre </a:t>
                      </a:r>
                      <a:r>
                        <a:rPr lang="fr-FR" sz="1400" noProof="0" dirty="0">
                          <a:solidFill>
                            <a:srgbClr val="006600"/>
                          </a:solidFill>
                          <a:latin typeface="Trebuchet MS" panose="020B0603020202020204" pitchFamily="34" charset="0"/>
                        </a:rPr>
                        <a:t>(de force d’arc)</a:t>
                      </a:r>
                    </a:p>
                  </a:txBody>
                  <a:tcPr anchor="ct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1"/>
                  </a:ext>
                </a:extLst>
              </a:tr>
              <a:tr h="407685">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400" noProof="0" dirty="0">
                          <a:solidFill>
                            <a:srgbClr val="006600"/>
                          </a:solidFill>
                          <a:latin typeface="Trebuchet MS" panose="020B0603020202020204" pitchFamily="34" charset="0"/>
                        </a:rPr>
                        <a:t>Minimum pour 45#</a:t>
                      </a:r>
                      <a:r>
                        <a:rPr lang="fr-FR" sz="1400" baseline="0" noProof="0" dirty="0">
                          <a:solidFill>
                            <a:srgbClr val="006600"/>
                          </a:solidFill>
                          <a:latin typeface="Trebuchet MS" panose="020B0603020202020204" pitchFamily="34" charset="0"/>
                        </a:rPr>
                        <a:t> : 450 grains (~30grammes)</a:t>
                      </a:r>
                      <a:endParaRPr lang="fr-FR" sz="1400" b="1" noProof="0" dirty="0">
                        <a:solidFill>
                          <a:srgbClr val="006600"/>
                        </a:solidFill>
                        <a:latin typeface="Trebuchet MS" panose="020B0603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FR" sz="1400" noProof="0" dirty="0">
                          <a:solidFill>
                            <a:srgbClr val="006600"/>
                          </a:solidFill>
                          <a:latin typeface="Trebuchet MS" panose="020B0603020202020204" pitchFamily="34" charset="0"/>
                        </a:rPr>
                        <a:t>Minimum pour 45#</a:t>
                      </a:r>
                      <a:r>
                        <a:rPr lang="fr-FR" sz="1400" baseline="0" noProof="0" dirty="0">
                          <a:solidFill>
                            <a:srgbClr val="006600"/>
                          </a:solidFill>
                          <a:latin typeface="Trebuchet MS" panose="020B0603020202020204" pitchFamily="34" charset="0"/>
                        </a:rPr>
                        <a:t> : 360 grains (~23grammes)</a:t>
                      </a:r>
                      <a:endParaRPr lang="fr-FR" sz="1400" b="1" noProof="0" dirty="0">
                        <a:solidFill>
                          <a:srgbClr val="006600"/>
                        </a:solidFill>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2"/>
                  </a:ext>
                </a:extLst>
              </a:tr>
              <a:tr h="467638">
                <a:tc>
                  <a:txBody>
                    <a:bodyPr/>
                    <a:lstStyle/>
                    <a:p>
                      <a:pPr algn="ctr"/>
                      <a:r>
                        <a:rPr lang="fr-FR" sz="1400" noProof="0" dirty="0">
                          <a:solidFill>
                            <a:srgbClr val="006600"/>
                          </a:solidFill>
                          <a:latin typeface="Trebuchet MS" panose="020B0603020202020204" pitchFamily="34" charset="0"/>
                        </a:rPr>
                        <a:t>50# </a:t>
                      </a:r>
                      <a:r>
                        <a:rPr lang="fr-FR" sz="1400" noProof="0" dirty="0">
                          <a:solidFill>
                            <a:srgbClr val="006600"/>
                          </a:solidFill>
                          <a:latin typeface="Trebuchet MS" panose="020B0603020202020204" pitchFamily="34" charset="0"/>
                          <a:sym typeface="Wingdings" panose="05000000000000000000" pitchFamily="2" charset="2"/>
                        </a:rPr>
                        <a:t> 500 grains, 60#600 grains, etc....</a:t>
                      </a:r>
                      <a:endParaRPr lang="fr-FR" sz="1400" noProof="0" dirty="0">
                        <a:solidFill>
                          <a:srgbClr val="006600"/>
                        </a:solidFill>
                        <a:latin typeface="Trebuchet MS" panose="020B0603020202020204" pitchFamily="34" charset="0"/>
                      </a:endParaRPr>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noProof="0" dirty="0">
                          <a:solidFill>
                            <a:srgbClr val="006600"/>
                          </a:solidFill>
                          <a:latin typeface="Trebuchet MS" panose="020B0603020202020204" pitchFamily="34" charset="0"/>
                        </a:rPr>
                        <a:t>50# </a:t>
                      </a:r>
                      <a:r>
                        <a:rPr lang="fr-FR" sz="1400" noProof="0" dirty="0">
                          <a:solidFill>
                            <a:srgbClr val="006600"/>
                          </a:solidFill>
                          <a:latin typeface="Trebuchet MS" panose="020B0603020202020204" pitchFamily="34" charset="0"/>
                          <a:sym typeface="Wingdings" panose="05000000000000000000" pitchFamily="2" charset="2"/>
                        </a:rPr>
                        <a:t> 400 grains, 60#480 grains, etc....</a:t>
                      </a:r>
                      <a:endParaRPr lang="fr-FR" sz="1600" noProof="0" dirty="0">
                        <a:solidFill>
                          <a:srgbClr val="006600"/>
                        </a:solidFill>
                        <a:latin typeface="Trebuchet MS" panose="020B0603020202020204" pitchFamily="34" charset="0"/>
                      </a:endParaRPr>
                    </a:p>
                  </a:txBody>
                  <a:tcPr anchor="ctr">
                    <a:lnL w="12700" cap="flat" cmpd="sng" algn="ctr">
                      <a:solidFill>
                        <a:schemeClr val="tx1"/>
                      </a:solidFill>
                      <a:prstDash val="solid"/>
                      <a:round/>
                      <a:headEnd type="none" w="med" len="med"/>
                      <a:tailEnd type="none" w="med" len="med"/>
                    </a:lnL>
                  </a:tcPr>
                </a:tc>
                <a:extLst>
                  <a:ext uri="{0D108BD9-81ED-4DB2-BD59-A6C34878D82A}">
                    <a16:rowId xmlns="" xmlns:a16="http://schemas.microsoft.com/office/drawing/2014/main" val="10003"/>
                  </a:ext>
                </a:extLst>
              </a:tr>
            </a:tbl>
          </a:graphicData>
        </a:graphic>
      </p:graphicFrame>
      <p:sp>
        <p:nvSpPr>
          <p:cNvPr id="5" name="Titre 4"/>
          <p:cNvSpPr>
            <a:spLocks noGrp="1"/>
          </p:cNvSpPr>
          <p:nvPr>
            <p:ph type="title"/>
          </p:nvPr>
        </p:nvSpPr>
        <p:spPr/>
        <p:txBody>
          <a:bodyPr/>
          <a:lstStyle/>
          <a:p>
            <a:r>
              <a:rPr lang="fr-FR" dirty="0"/>
              <a:t>Du poids total des flèches…</a:t>
            </a:r>
          </a:p>
        </p:txBody>
      </p:sp>
      <p:sp>
        <p:nvSpPr>
          <p:cNvPr id="11" name="Espace réservé du contenu 2"/>
          <p:cNvSpPr txBox="1">
            <a:spLocks/>
          </p:cNvSpPr>
          <p:nvPr/>
        </p:nvSpPr>
        <p:spPr bwMode="auto">
          <a:xfrm>
            <a:off x="457200" y="4032042"/>
            <a:ext cx="8229600" cy="61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algn="ctr"/>
            <a:r>
              <a:rPr lang="fr-FR" sz="2000" kern="0" dirty="0"/>
              <a:t>Tirer plus lourd augmente la pénétration, réduit bruit et vibrations  et allonge la durée de vie de l’arc...</a:t>
            </a:r>
          </a:p>
        </p:txBody>
      </p:sp>
      <p:sp>
        <p:nvSpPr>
          <p:cNvPr id="10" name="Espace réservé du texte 1"/>
          <p:cNvSpPr>
            <a:spLocks noGrp="1"/>
          </p:cNvSpPr>
          <p:nvPr>
            <p:ph type="body" sz="quarter" idx="10"/>
          </p:nvPr>
        </p:nvSpPr>
        <p:spPr>
          <a:xfrm>
            <a:off x="0" y="51470"/>
            <a:ext cx="1835696" cy="576010"/>
          </a:xfrm>
        </p:spPr>
        <p:txBody>
          <a:bodyPr/>
          <a:lstStyle/>
          <a:p>
            <a:r>
              <a:rPr lang="fr-FR" dirty="0"/>
              <a:t>L</a:t>
            </a:r>
            <a:r>
              <a:rPr lang="fr-FR" sz="1600" dirty="0"/>
              <a:t>E</a:t>
            </a:r>
            <a:r>
              <a:rPr lang="fr-FR" dirty="0"/>
              <a:t> </a:t>
            </a:r>
            <a:r>
              <a:rPr lang="fr-FR" sz="2000" dirty="0"/>
              <a:t>M</a:t>
            </a:r>
            <a:r>
              <a:rPr lang="fr-FR" sz="1600" dirty="0"/>
              <a:t>ATERIEL</a:t>
            </a: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247171449"/>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noFill/>
        </p:spPr>
        <p:txBody>
          <a:bodyPr/>
          <a:lstStyle/>
          <a:p>
            <a:pPr eaLnBrk="1" hangingPunct="1"/>
            <a:endParaRPr lang="fr-FR" sz="2000" b="0" i="1" dirty="0"/>
          </a:p>
        </p:txBody>
      </p:sp>
      <p:sp>
        <p:nvSpPr>
          <p:cNvPr id="2" name="Sous-titre 1"/>
          <p:cNvSpPr>
            <a:spLocks noGrp="1"/>
          </p:cNvSpPr>
          <p:nvPr>
            <p:ph type="subTitle" idx="1"/>
          </p:nvPr>
        </p:nvSpPr>
        <p:spPr/>
        <p:txBody>
          <a:bodyPr/>
          <a:lstStyle/>
          <a:p>
            <a:endParaRPr lang="fr-FR" dirty="0"/>
          </a:p>
        </p:txBody>
      </p:sp>
      <p:sp>
        <p:nvSpPr>
          <p:cNvPr id="3" name="Espace réservé du texte 1"/>
          <p:cNvSpPr>
            <a:spLocks noGrp="1"/>
          </p:cNvSpPr>
          <p:nvPr>
            <p:ph type="body" sz="quarter" idx="10"/>
          </p:nvPr>
        </p:nvSpPr>
        <p:spPr/>
        <p:txBody>
          <a:bodyPr/>
          <a:lstStyle/>
          <a:p>
            <a:r>
              <a:rPr lang="fr-FR" i="1" dirty="0"/>
              <a:t>Les accessoires</a:t>
            </a:r>
            <a:endParaRPr lang="fr-FR" sz="1600" dirty="0"/>
          </a:p>
        </p:txBody>
      </p:sp>
      <p:sp>
        <p:nvSpPr>
          <p:cNvPr id="5" name="Espace réservé du texte 4"/>
          <p:cNvSpPr>
            <a:spLocks noGrp="1"/>
          </p:cNvSpPr>
          <p:nvPr>
            <p:ph type="body" sz="quarter" idx="11"/>
          </p:nvPr>
        </p:nvSpPr>
        <p:spPr/>
        <p:txBody>
          <a:bodyPr/>
          <a:lstStyle/>
          <a:p>
            <a:r>
              <a:rPr lang="fr-FR" dirty="0"/>
              <a:t>LE MATERIEL</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Tree>
    <p:extLst>
      <p:ext uri="{BB962C8B-B14F-4D97-AF65-F5344CB8AC3E}">
        <p14:creationId xmlns:p14="http://schemas.microsoft.com/office/powerpoint/2010/main" val="2829913813"/>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eet-NK-RC-62-Traditional-Recurve-Case-Brown-w-Southwest-Green-Accents-62-x1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9343" y="3892955"/>
            <a:ext cx="3310004" cy="958159"/>
          </a:xfrm>
          <a:prstGeom prst="rect">
            <a:avLst/>
          </a:prstGeom>
          <a:noFill/>
          <a:extLst>
            <a:ext uri="{909E8E84-426E-40DD-AFC4-6F175D3DCCD1}">
              <a14:hiddenFill xmlns:a14="http://schemas.microsoft.com/office/drawing/2010/main">
                <a:solidFill>
                  <a:srgbClr val="FFFFFF"/>
                </a:solidFill>
              </a14:hiddenFill>
            </a:ext>
          </a:extLst>
        </p:spPr>
      </p:pic>
      <p:sp>
        <p:nvSpPr>
          <p:cNvPr id="2" name="Espace réservé du contenu 1"/>
          <p:cNvSpPr>
            <a:spLocks noGrp="1"/>
          </p:cNvSpPr>
          <p:nvPr>
            <p:ph idx="1"/>
          </p:nvPr>
        </p:nvSpPr>
        <p:spPr/>
        <p:txBody>
          <a:bodyPr/>
          <a:lstStyle/>
          <a:p>
            <a:r>
              <a:rPr lang="fr-FR" dirty="0"/>
              <a:t>Accessoires d’un arc traditionnel</a:t>
            </a:r>
          </a:p>
        </p:txBody>
      </p:sp>
      <p:sp>
        <p:nvSpPr>
          <p:cNvPr id="24"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pic>
        <p:nvPicPr>
          <p:cNvPr id="5" name="Picture 6" descr="fenetre d'ar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55978" y="1522336"/>
            <a:ext cx="873859" cy="134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gant%20super%20glow[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6453" y="1347614"/>
            <a:ext cx="1407235" cy="813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
          <p:cNvSpPr txBox="1">
            <a:spLocks noChangeArrowheads="1"/>
          </p:cNvSpPr>
          <p:nvPr/>
        </p:nvSpPr>
        <p:spPr bwMode="auto">
          <a:xfrm>
            <a:off x="450683" y="2140405"/>
            <a:ext cx="1240997" cy="474425"/>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6"/>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buNone/>
            </a:pPr>
            <a:r>
              <a:rPr lang="fr-FR" sz="2000" dirty="0">
                <a:solidFill>
                  <a:schemeClr val="tx1"/>
                </a:solidFill>
                <a:latin typeface="Trebuchet MS" panose="020B0603020202020204" pitchFamily="34" charset="0"/>
              </a:rPr>
              <a:t>Gantelet</a:t>
            </a:r>
          </a:p>
        </p:txBody>
      </p:sp>
      <p:sp>
        <p:nvSpPr>
          <p:cNvPr id="9" name="Text Box 10"/>
          <p:cNvSpPr txBox="1">
            <a:spLocks noChangeArrowheads="1"/>
          </p:cNvSpPr>
          <p:nvPr/>
        </p:nvSpPr>
        <p:spPr bwMode="auto">
          <a:xfrm>
            <a:off x="3995937" y="2781914"/>
            <a:ext cx="1565275"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Tapis</a:t>
            </a:r>
          </a:p>
        </p:txBody>
      </p:sp>
      <p:sp>
        <p:nvSpPr>
          <p:cNvPr id="11" name="Text Box 12"/>
          <p:cNvSpPr txBox="1">
            <a:spLocks noChangeArrowheads="1"/>
          </p:cNvSpPr>
          <p:nvPr/>
        </p:nvSpPr>
        <p:spPr bwMode="auto">
          <a:xfrm>
            <a:off x="4394018" y="3469978"/>
            <a:ext cx="1671637" cy="474425"/>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housse</a:t>
            </a:r>
          </a:p>
        </p:txBody>
      </p:sp>
      <p:pic>
        <p:nvPicPr>
          <p:cNvPr id="12" name="Picture 1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548002" y="1121777"/>
            <a:ext cx="1345967" cy="899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 Box 14"/>
          <p:cNvSpPr txBox="1">
            <a:spLocks noChangeArrowheads="1"/>
          </p:cNvSpPr>
          <p:nvPr/>
        </p:nvSpPr>
        <p:spPr bwMode="auto">
          <a:xfrm>
            <a:off x="5387227" y="2021162"/>
            <a:ext cx="1679869" cy="707886"/>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a:lnSpc>
                <a:spcPct val="100000"/>
              </a:lnSpc>
            </a:pPr>
            <a:r>
              <a:rPr lang="fr-FR" dirty="0">
                <a:solidFill>
                  <a:schemeClr val="tx1"/>
                </a:solidFill>
                <a:latin typeface="Trebuchet MS" panose="020B0603020202020204" pitchFamily="34" charset="0"/>
              </a:rPr>
              <a:t>Protège poupée</a:t>
            </a:r>
          </a:p>
        </p:txBody>
      </p:sp>
      <p:pic>
        <p:nvPicPr>
          <p:cNvPr id="14" name="Picture 1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95536" y="2735818"/>
            <a:ext cx="1309318" cy="125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16"/>
          <p:cNvSpPr txBox="1">
            <a:spLocks noChangeArrowheads="1"/>
          </p:cNvSpPr>
          <p:nvPr/>
        </p:nvSpPr>
        <p:spPr bwMode="auto">
          <a:xfrm>
            <a:off x="78457" y="3936069"/>
            <a:ext cx="1973263"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Protège bras</a:t>
            </a:r>
          </a:p>
        </p:txBody>
      </p:sp>
      <p:pic>
        <p:nvPicPr>
          <p:cNvPr id="16" name="Picture 1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251692" y="1131590"/>
            <a:ext cx="1790700" cy="255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9"/>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020170" y="1218330"/>
            <a:ext cx="800302" cy="1121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 Box 20"/>
          <p:cNvSpPr txBox="1">
            <a:spLocks noChangeArrowheads="1"/>
          </p:cNvSpPr>
          <p:nvPr/>
        </p:nvSpPr>
        <p:spPr bwMode="auto">
          <a:xfrm>
            <a:off x="7216993" y="2202314"/>
            <a:ext cx="1565275"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Silencieux</a:t>
            </a:r>
          </a:p>
        </p:txBody>
      </p:sp>
      <p:pic>
        <p:nvPicPr>
          <p:cNvPr id="20" name="Picture 2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088536" y="1201406"/>
            <a:ext cx="931634" cy="1119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2" descr="smllfry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8172402" y="2691882"/>
            <a:ext cx="725957"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3"/>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7042330" y="3065964"/>
            <a:ext cx="1130070" cy="171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24"/>
          <p:cNvSpPr txBox="1">
            <a:spLocks noChangeArrowheads="1"/>
          </p:cNvSpPr>
          <p:nvPr/>
        </p:nvSpPr>
        <p:spPr bwMode="auto">
          <a:xfrm>
            <a:off x="6751143" y="2678112"/>
            <a:ext cx="1565275"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Carquois</a:t>
            </a:r>
          </a:p>
        </p:txBody>
      </p:sp>
      <p:sp>
        <p:nvSpPr>
          <p:cNvPr id="17" name="Text Box 18"/>
          <p:cNvSpPr txBox="1">
            <a:spLocks noChangeArrowheads="1"/>
          </p:cNvSpPr>
          <p:nvPr/>
        </p:nvSpPr>
        <p:spPr bwMode="auto">
          <a:xfrm>
            <a:off x="1956416" y="3542428"/>
            <a:ext cx="2381252" cy="707886"/>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a:lnSpc>
                <a:spcPct val="100000"/>
              </a:lnSpc>
            </a:pPr>
            <a:r>
              <a:rPr lang="fr-FR" dirty="0">
                <a:solidFill>
                  <a:schemeClr val="tx1"/>
                </a:solidFill>
                <a:latin typeface="Trebuchet MS" panose="020B0603020202020204" pitchFamily="34" charset="0"/>
              </a:rPr>
              <a:t>Bandoir </a:t>
            </a:r>
            <a:br>
              <a:rPr lang="fr-FR" dirty="0">
                <a:solidFill>
                  <a:schemeClr val="tx1"/>
                </a:solidFill>
                <a:latin typeface="Trebuchet MS" panose="020B0603020202020204" pitchFamily="34" charset="0"/>
              </a:rPr>
            </a:br>
            <a:r>
              <a:rPr lang="fr-FR" dirty="0">
                <a:solidFill>
                  <a:schemeClr val="tx1"/>
                </a:solidFill>
                <a:latin typeface="Trebuchet MS" panose="020B0603020202020204" pitchFamily="34" charset="0"/>
              </a:rPr>
              <a:t>(fausse corde)</a:t>
            </a:r>
          </a:p>
        </p:txBody>
      </p:sp>
      <p:pic>
        <p:nvPicPr>
          <p:cNvPr id="25" name="Imag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3" name="Titre 2"/>
          <p:cNvSpPr>
            <a:spLocks noGrp="1"/>
          </p:cNvSpPr>
          <p:nvPr>
            <p:ph type="title"/>
          </p:nvPr>
        </p:nvSpPr>
        <p:spPr/>
        <p:txBody>
          <a:bodyPr/>
          <a:lstStyle/>
          <a:p>
            <a:r>
              <a:rPr lang="fr-FR" dirty="0"/>
              <a:t>Les accessoires indispensables</a:t>
            </a:r>
          </a:p>
        </p:txBody>
      </p:sp>
    </p:spTree>
    <p:extLst>
      <p:ext uri="{BB962C8B-B14F-4D97-AF65-F5344CB8AC3E}">
        <p14:creationId xmlns:p14="http://schemas.microsoft.com/office/powerpoint/2010/main" val="2984540125"/>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17047" y="695490"/>
            <a:ext cx="1287201" cy="206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contenu 1"/>
          <p:cNvSpPr>
            <a:spLocks noGrp="1"/>
          </p:cNvSpPr>
          <p:nvPr>
            <p:ph idx="1"/>
          </p:nvPr>
        </p:nvSpPr>
        <p:spPr/>
        <p:txBody>
          <a:bodyPr/>
          <a:lstStyle/>
          <a:p>
            <a:r>
              <a:rPr lang="fr-FR" dirty="0"/>
              <a:t>Accessoires d’un arc compound</a:t>
            </a:r>
          </a:p>
          <a:p>
            <a:endParaRPr lang="fr-FR" dirty="0"/>
          </a:p>
        </p:txBody>
      </p:sp>
      <p:sp>
        <p:nvSpPr>
          <p:cNvPr id="23"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pic>
        <p:nvPicPr>
          <p:cNvPr id="25" name="Picture 8"/>
          <p:cNvPicPr>
            <a:picLocks noChangeAspect="1" noChangeArrowheads="1"/>
          </p:cNvPicPr>
          <p:nvPr/>
        </p:nvPicPr>
        <p:blipFill rotWithShape="1">
          <a:blip r:embed="rId4">
            <a:extLst>
              <a:ext uri="{28A0092B-C50C-407E-A947-70E740481C1C}">
                <a14:useLocalDpi xmlns:a14="http://schemas.microsoft.com/office/drawing/2010/main"/>
              </a:ext>
            </a:extLst>
          </a:blip>
          <a:srcRect l="7792"/>
          <a:stretch/>
        </p:blipFill>
        <p:spPr bwMode="auto">
          <a:xfrm>
            <a:off x="323528" y="2715767"/>
            <a:ext cx="1872208" cy="156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 Box 9"/>
          <p:cNvSpPr txBox="1">
            <a:spLocks noChangeArrowheads="1"/>
          </p:cNvSpPr>
          <p:nvPr/>
        </p:nvSpPr>
        <p:spPr bwMode="auto">
          <a:xfrm>
            <a:off x="2403472" y="3903898"/>
            <a:ext cx="1828800"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Protège bras</a:t>
            </a:r>
          </a:p>
        </p:txBody>
      </p:sp>
      <p:pic>
        <p:nvPicPr>
          <p:cNvPr id="27" name="Picture 11"/>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424711" y="2914950"/>
            <a:ext cx="2251075" cy="158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 Box 12"/>
          <p:cNvSpPr txBox="1">
            <a:spLocks noChangeArrowheads="1"/>
          </p:cNvSpPr>
          <p:nvPr/>
        </p:nvSpPr>
        <p:spPr bwMode="auto">
          <a:xfrm>
            <a:off x="6572022" y="4407954"/>
            <a:ext cx="1828800"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Valise</a:t>
            </a:r>
          </a:p>
        </p:txBody>
      </p:sp>
      <p:pic>
        <p:nvPicPr>
          <p:cNvPr id="29"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66266" y="1167595"/>
            <a:ext cx="1469430" cy="1296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Text Box 14"/>
          <p:cNvSpPr txBox="1">
            <a:spLocks noChangeArrowheads="1"/>
          </p:cNvSpPr>
          <p:nvPr/>
        </p:nvSpPr>
        <p:spPr bwMode="auto">
          <a:xfrm>
            <a:off x="115792" y="2391730"/>
            <a:ext cx="1935928"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Repose Flèche</a:t>
            </a:r>
          </a:p>
        </p:txBody>
      </p:sp>
      <p:pic>
        <p:nvPicPr>
          <p:cNvPr id="31" name="Picture 1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05049" y="2935635"/>
            <a:ext cx="1792287" cy="112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1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101850" y="1128182"/>
            <a:ext cx="2212975" cy="120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17"/>
          <p:cNvSpPr>
            <a:spLocks noChangeArrowheads="1"/>
          </p:cNvSpPr>
          <p:nvPr/>
        </p:nvSpPr>
        <p:spPr bwMode="auto">
          <a:xfrm>
            <a:off x="2305049" y="2318804"/>
            <a:ext cx="1806575"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40000"/>
              </a:lnSpc>
              <a:spcBef>
                <a:spcPct val="20000"/>
              </a:spcBef>
              <a:buFont typeface="Wingdings" panose="05000000000000000000" pitchFamily="2" charset="2"/>
              <a:buNone/>
            </a:pPr>
            <a:r>
              <a:rPr lang="fr-FR" sz="2000" dirty="0">
                <a:latin typeface="Trebuchet MS" panose="020B0603020202020204" pitchFamily="34" charset="0"/>
              </a:rPr>
              <a:t>Viseur</a:t>
            </a:r>
          </a:p>
        </p:txBody>
      </p:sp>
      <p:pic>
        <p:nvPicPr>
          <p:cNvPr id="34" name="Picture 1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27985" y="1134031"/>
            <a:ext cx="432048" cy="1221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19"/>
          <p:cNvSpPr>
            <a:spLocks noChangeArrowheads="1"/>
          </p:cNvSpPr>
          <p:nvPr/>
        </p:nvSpPr>
        <p:spPr bwMode="auto">
          <a:xfrm>
            <a:off x="3921696" y="2334794"/>
            <a:ext cx="1444625"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40000"/>
              </a:lnSpc>
              <a:spcBef>
                <a:spcPct val="20000"/>
              </a:spcBef>
              <a:buFont typeface="Wingdings" panose="05000000000000000000" pitchFamily="2" charset="2"/>
              <a:buNone/>
            </a:pPr>
            <a:r>
              <a:rPr lang="fr-FR" sz="2000" dirty="0" err="1">
                <a:latin typeface="Trebuchet MS" panose="020B0603020202020204" pitchFamily="34" charset="0"/>
              </a:rPr>
              <a:t>Visette</a:t>
            </a:r>
            <a:endParaRPr lang="fr-FR" sz="2000" dirty="0">
              <a:latin typeface="Trebuchet MS" panose="020B0603020202020204" pitchFamily="34" charset="0"/>
            </a:endParaRPr>
          </a:p>
        </p:txBody>
      </p:sp>
      <p:sp>
        <p:nvSpPr>
          <p:cNvPr id="37" name="Text Box 21"/>
          <p:cNvSpPr txBox="1">
            <a:spLocks noChangeArrowheads="1"/>
          </p:cNvSpPr>
          <p:nvPr/>
        </p:nvSpPr>
        <p:spPr bwMode="auto">
          <a:xfrm>
            <a:off x="5097388" y="2607754"/>
            <a:ext cx="1828800"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Carquois</a:t>
            </a:r>
          </a:p>
        </p:txBody>
      </p:sp>
      <p:sp>
        <p:nvSpPr>
          <p:cNvPr id="38" name="Text Box 22"/>
          <p:cNvSpPr txBox="1">
            <a:spLocks noChangeArrowheads="1"/>
          </p:cNvSpPr>
          <p:nvPr/>
        </p:nvSpPr>
        <p:spPr bwMode="auto">
          <a:xfrm>
            <a:off x="4245544" y="4186070"/>
            <a:ext cx="1828800"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Stabilisateur</a:t>
            </a:r>
          </a:p>
        </p:txBody>
      </p:sp>
      <p:pic>
        <p:nvPicPr>
          <p:cNvPr id="40" name="Picture 25"/>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550251" y="1059583"/>
            <a:ext cx="1565275" cy="156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Text Box 23"/>
          <p:cNvSpPr txBox="1">
            <a:spLocks noChangeArrowheads="1"/>
          </p:cNvSpPr>
          <p:nvPr/>
        </p:nvSpPr>
        <p:spPr bwMode="auto">
          <a:xfrm>
            <a:off x="6870802" y="2354150"/>
            <a:ext cx="1828800"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0" indent="0" algn="ctr">
              <a:lnSpc>
                <a:spcPct val="140000"/>
              </a:lnSpc>
              <a:spcBef>
                <a:spcPct val="20000"/>
              </a:spcBef>
              <a:buClrTx/>
              <a:buSzTx/>
              <a:buFont typeface="Wingdings" panose="05000000000000000000" pitchFamily="2" charset="2"/>
              <a:buNone/>
              <a:defRPr sz="20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r>
              <a:rPr lang="fr-FR" dirty="0">
                <a:solidFill>
                  <a:schemeClr val="tx1"/>
                </a:solidFill>
                <a:latin typeface="Trebuchet MS" panose="020B0603020202020204" pitchFamily="34" charset="0"/>
              </a:rPr>
              <a:t>Silencieux</a:t>
            </a:r>
          </a:p>
        </p:txBody>
      </p:sp>
      <p:pic>
        <p:nvPicPr>
          <p:cNvPr id="42" name="Picture 26"/>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6188" y="906902"/>
            <a:ext cx="767567" cy="841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7"/>
          <p:cNvSpPr>
            <a:spLocks noChangeArrowheads="1"/>
          </p:cNvSpPr>
          <p:nvPr/>
        </p:nvSpPr>
        <p:spPr bwMode="auto">
          <a:xfrm>
            <a:off x="320331" y="3975906"/>
            <a:ext cx="1806575" cy="5232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40000"/>
              </a:lnSpc>
              <a:spcBef>
                <a:spcPct val="20000"/>
              </a:spcBef>
              <a:buFont typeface="Wingdings" panose="05000000000000000000" pitchFamily="2" charset="2"/>
              <a:buNone/>
            </a:pPr>
            <a:r>
              <a:rPr lang="fr-FR" sz="2000" dirty="0">
                <a:latin typeface="Trebuchet MS" panose="020B0603020202020204" pitchFamily="34" charset="0"/>
              </a:rPr>
              <a:t>Décocheur</a:t>
            </a:r>
          </a:p>
        </p:txBody>
      </p:sp>
      <p:pic>
        <p:nvPicPr>
          <p:cNvPr id="3" name="Image 2"/>
          <p:cNvPicPr>
            <a:picLocks noChangeAspect="1"/>
          </p:cNvPicPr>
          <p:nvPr/>
        </p:nvPicPr>
        <p:blipFill>
          <a:blip r:embed="rId12"/>
          <a:stretch>
            <a:fillRect/>
          </a:stretch>
        </p:blipFill>
        <p:spPr>
          <a:xfrm>
            <a:off x="4362853" y="3566079"/>
            <a:ext cx="1616245" cy="792380"/>
          </a:xfrm>
          <a:prstGeom prst="rect">
            <a:avLst/>
          </a:prstGeom>
        </p:spPr>
      </p:pic>
      <p:pic>
        <p:nvPicPr>
          <p:cNvPr id="39" name="Imag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4" name="Titre 3"/>
          <p:cNvSpPr>
            <a:spLocks noGrp="1"/>
          </p:cNvSpPr>
          <p:nvPr>
            <p:ph type="title"/>
          </p:nvPr>
        </p:nvSpPr>
        <p:spPr/>
        <p:txBody>
          <a:bodyPr/>
          <a:lstStyle/>
          <a:p>
            <a:r>
              <a:rPr lang="fr-FR" dirty="0"/>
              <a:t>Les accessoires indispensables</a:t>
            </a:r>
          </a:p>
        </p:txBody>
      </p:sp>
    </p:spTree>
    <p:extLst>
      <p:ext uri="{BB962C8B-B14F-4D97-AF65-F5344CB8AC3E}">
        <p14:creationId xmlns:p14="http://schemas.microsoft.com/office/powerpoint/2010/main" val="2434801394"/>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L’outillage indispensable</a:t>
            </a:r>
          </a:p>
          <a:p>
            <a:endParaRPr lang="fr-FR" dirty="0"/>
          </a:p>
        </p:txBody>
      </p:sp>
      <p:sp>
        <p:nvSpPr>
          <p:cNvPr id="24"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pic>
        <p:nvPicPr>
          <p:cNvPr id="5" name="Picture 22" descr="mono"/>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2393116" y="1131178"/>
            <a:ext cx="2138191" cy="1440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5" descr="P18_00sw[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499372" y="3905586"/>
            <a:ext cx="1554923" cy="753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6" descr="P23ft[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6983" y="1135066"/>
            <a:ext cx="1398715" cy="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9" descr="P28ttbh[1]"/>
          <p:cNvPicPr>
            <a:picLocks noChangeAspect="1" noChangeArrowheads="1"/>
          </p:cNvPicPr>
          <p:nvPr/>
        </p:nvPicPr>
        <p:blipFill>
          <a:blip r:embed="rId6">
            <a:lum bright="12000" contrast="12000"/>
            <a:extLst>
              <a:ext uri="{28A0092B-C50C-407E-A947-70E740481C1C}">
                <a14:useLocalDpi xmlns:a14="http://schemas.microsoft.com/office/drawing/2010/main"/>
              </a:ext>
            </a:extLst>
          </a:blip>
          <a:srcRect/>
          <a:stretch>
            <a:fillRect/>
          </a:stretch>
        </p:blipFill>
        <p:spPr bwMode="auto">
          <a:xfrm>
            <a:off x="6012162" y="2758536"/>
            <a:ext cx="2898775" cy="174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0" descr="equerre2"/>
          <p:cNvPicPr>
            <a:picLocks noChangeAspect="1" noChangeArrowheads="1"/>
          </p:cNvPicPr>
          <p:nvPr/>
        </p:nvPicPr>
        <p:blipFill>
          <a:blip r:embed="rId7">
            <a:lum bright="42000"/>
            <a:extLst>
              <a:ext uri="{28A0092B-C50C-407E-A947-70E740481C1C}">
                <a14:useLocalDpi xmlns:a14="http://schemas.microsoft.com/office/drawing/2010/main"/>
              </a:ext>
            </a:extLst>
          </a:blip>
          <a:srcRect/>
          <a:stretch>
            <a:fillRect/>
          </a:stretch>
        </p:blipFill>
        <p:spPr bwMode="auto">
          <a:xfrm>
            <a:off x="2226106" y="2690405"/>
            <a:ext cx="3656374" cy="107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60032" y="1131179"/>
            <a:ext cx="1717662" cy="119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3"/>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10003" y="2383926"/>
            <a:ext cx="1093645" cy="124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36"/>
          <p:cNvGrpSpPr>
            <a:grpSpLocks/>
          </p:cNvGrpSpPr>
          <p:nvPr/>
        </p:nvGrpSpPr>
        <p:grpSpPr bwMode="auto">
          <a:xfrm>
            <a:off x="7308304" y="1104670"/>
            <a:ext cx="1260140" cy="1098307"/>
            <a:chOff x="2572" y="2122"/>
            <a:chExt cx="1168" cy="1018"/>
          </a:xfrm>
        </p:grpSpPr>
        <p:pic>
          <p:nvPicPr>
            <p:cNvPr id="14" name="Picture 35" descr="P18_00ss[1]"/>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572" y="2122"/>
              <a:ext cx="1168"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4" descr="P18_00ns[1]"/>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830" y="2617"/>
              <a:ext cx="738"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 Box 9"/>
          <p:cNvSpPr txBox="1">
            <a:spLocks noChangeArrowheads="1"/>
          </p:cNvSpPr>
          <p:nvPr/>
        </p:nvSpPr>
        <p:spPr bwMode="auto">
          <a:xfrm>
            <a:off x="554979" y="1881911"/>
            <a:ext cx="1240997"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Colle</a:t>
            </a:r>
          </a:p>
        </p:txBody>
      </p:sp>
      <p:sp>
        <p:nvSpPr>
          <p:cNvPr id="17" name="Text Box 9"/>
          <p:cNvSpPr txBox="1">
            <a:spLocks noChangeArrowheads="1"/>
          </p:cNvSpPr>
          <p:nvPr/>
        </p:nvSpPr>
        <p:spPr bwMode="auto">
          <a:xfrm>
            <a:off x="251882" y="3807685"/>
            <a:ext cx="1768912" cy="6340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Pince à </a:t>
            </a:r>
            <a:r>
              <a:rPr lang="fr-FR" sz="1600" dirty="0" err="1">
                <a:solidFill>
                  <a:schemeClr val="tx1"/>
                </a:solidFill>
                <a:latin typeface="Trebuchet MS" panose="020B0603020202020204" pitchFamily="34" charset="0"/>
              </a:rPr>
              <a:t>nockset</a:t>
            </a:r>
            <a:endParaRPr lang="fr-FR" sz="1600" dirty="0">
              <a:solidFill>
                <a:schemeClr val="tx1"/>
              </a:solidFill>
              <a:latin typeface="Trebuchet MS" panose="020B0603020202020204" pitchFamily="34" charset="0"/>
            </a:endParaRPr>
          </a:p>
          <a:p>
            <a:pPr marL="0" indent="0" algn="ctr">
              <a:lnSpc>
                <a:spcPct val="100000"/>
              </a:lnSpc>
              <a:buNone/>
            </a:pPr>
            <a:r>
              <a:rPr lang="fr-FR" sz="1600" dirty="0">
                <a:solidFill>
                  <a:schemeClr val="tx1"/>
                </a:solidFill>
                <a:latin typeface="Trebuchet MS" panose="020B0603020202020204" pitchFamily="34" charset="0"/>
              </a:rPr>
              <a:t>et </a:t>
            </a:r>
            <a:r>
              <a:rPr lang="fr-FR" sz="1600" dirty="0" err="1">
                <a:solidFill>
                  <a:schemeClr val="tx1"/>
                </a:solidFill>
                <a:latin typeface="Trebuchet MS" panose="020B0603020202020204" pitchFamily="34" charset="0"/>
              </a:rPr>
              <a:t>nocksets</a:t>
            </a:r>
            <a:endParaRPr lang="fr-FR" sz="1600" dirty="0">
              <a:solidFill>
                <a:schemeClr val="tx1"/>
              </a:solidFill>
              <a:latin typeface="Trebuchet MS" panose="020B0603020202020204" pitchFamily="34" charset="0"/>
            </a:endParaRPr>
          </a:p>
        </p:txBody>
      </p:sp>
      <p:sp>
        <p:nvSpPr>
          <p:cNvPr id="18" name="Text Box 9"/>
          <p:cNvSpPr txBox="1">
            <a:spLocks noChangeArrowheads="1"/>
          </p:cNvSpPr>
          <p:nvPr/>
        </p:nvSpPr>
        <p:spPr bwMode="auto">
          <a:xfrm>
            <a:off x="3239852" y="3411057"/>
            <a:ext cx="1768912"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Equerre d’arc</a:t>
            </a:r>
          </a:p>
        </p:txBody>
      </p:sp>
      <p:sp>
        <p:nvSpPr>
          <p:cNvPr id="19" name="Text Box 9"/>
          <p:cNvSpPr txBox="1">
            <a:spLocks noChangeArrowheads="1"/>
          </p:cNvSpPr>
          <p:nvPr/>
        </p:nvSpPr>
        <p:spPr bwMode="auto">
          <a:xfrm>
            <a:off x="2479877" y="2575637"/>
            <a:ext cx="1768912"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err="1">
                <a:solidFill>
                  <a:schemeClr val="tx1"/>
                </a:solidFill>
                <a:latin typeface="Trebuchet MS" panose="020B0603020202020204" pitchFamily="34" charset="0"/>
              </a:rPr>
              <a:t>Empenneuse</a:t>
            </a:r>
            <a:endParaRPr lang="fr-FR" sz="1600" dirty="0">
              <a:solidFill>
                <a:schemeClr val="tx1"/>
              </a:solidFill>
              <a:latin typeface="Trebuchet MS" panose="020B0603020202020204" pitchFamily="34" charset="0"/>
            </a:endParaRPr>
          </a:p>
        </p:txBody>
      </p:sp>
      <p:sp>
        <p:nvSpPr>
          <p:cNvPr id="20" name="Text Box 9"/>
          <p:cNvSpPr txBox="1">
            <a:spLocks noChangeArrowheads="1"/>
          </p:cNvSpPr>
          <p:nvPr/>
        </p:nvSpPr>
        <p:spPr bwMode="auto">
          <a:xfrm>
            <a:off x="4572002" y="2250135"/>
            <a:ext cx="2347935"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Clés </a:t>
            </a:r>
            <a:r>
              <a:rPr lang="fr-FR" sz="1600" dirty="0" err="1">
                <a:solidFill>
                  <a:schemeClr val="tx1"/>
                </a:solidFill>
                <a:latin typeface="Trebuchet MS" panose="020B0603020202020204" pitchFamily="34" charset="0"/>
              </a:rPr>
              <a:t>allen</a:t>
            </a:r>
            <a:r>
              <a:rPr lang="fr-FR" sz="1600" dirty="0">
                <a:solidFill>
                  <a:schemeClr val="tx1"/>
                </a:solidFill>
                <a:latin typeface="Trebuchet MS" panose="020B0603020202020204" pitchFamily="34" charset="0"/>
              </a:rPr>
              <a:t> au pas US</a:t>
            </a:r>
          </a:p>
        </p:txBody>
      </p:sp>
      <p:sp>
        <p:nvSpPr>
          <p:cNvPr id="21" name="Text Box 9"/>
          <p:cNvSpPr txBox="1">
            <a:spLocks noChangeArrowheads="1"/>
          </p:cNvSpPr>
          <p:nvPr/>
        </p:nvSpPr>
        <p:spPr bwMode="auto">
          <a:xfrm>
            <a:off x="7191362" y="2173761"/>
            <a:ext cx="1586811" cy="584775"/>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Bobineuse à tranche fil</a:t>
            </a:r>
          </a:p>
        </p:txBody>
      </p:sp>
      <p:sp>
        <p:nvSpPr>
          <p:cNvPr id="22" name="Text Box 9"/>
          <p:cNvSpPr txBox="1">
            <a:spLocks noChangeArrowheads="1"/>
          </p:cNvSpPr>
          <p:nvPr/>
        </p:nvSpPr>
        <p:spPr bwMode="auto">
          <a:xfrm>
            <a:off x="6027426" y="4489529"/>
            <a:ext cx="2871574"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Nécessaire d’affutage</a:t>
            </a:r>
          </a:p>
        </p:txBody>
      </p:sp>
      <p:pic>
        <p:nvPicPr>
          <p:cNvPr id="10" name="Picture 31"/>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78143" y="3166811"/>
            <a:ext cx="701569" cy="596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 Box 9"/>
          <p:cNvSpPr txBox="1">
            <a:spLocks noChangeArrowheads="1"/>
          </p:cNvSpPr>
          <p:nvPr/>
        </p:nvSpPr>
        <p:spPr bwMode="auto">
          <a:xfrm>
            <a:off x="3949951" y="4112892"/>
            <a:ext cx="1768912"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2"/>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Cire pour corde</a:t>
            </a:r>
          </a:p>
        </p:txBody>
      </p:sp>
      <p:pic>
        <p:nvPicPr>
          <p:cNvPr id="25" name="Imag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3" name="Titre 2"/>
          <p:cNvSpPr>
            <a:spLocks noGrp="1"/>
          </p:cNvSpPr>
          <p:nvPr>
            <p:ph type="title"/>
          </p:nvPr>
        </p:nvSpPr>
        <p:spPr/>
        <p:txBody>
          <a:bodyPr/>
          <a:lstStyle/>
          <a:p>
            <a:r>
              <a:rPr lang="fr-FR" dirty="0"/>
              <a:t>La boîte à outils</a:t>
            </a:r>
          </a:p>
        </p:txBody>
      </p:sp>
    </p:spTree>
    <p:extLst>
      <p:ext uri="{BB962C8B-B14F-4D97-AF65-F5344CB8AC3E}">
        <p14:creationId xmlns:p14="http://schemas.microsoft.com/office/powerpoint/2010/main" val="398325550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L’outillage utile (association)</a:t>
            </a:r>
          </a:p>
          <a:p>
            <a:endParaRPr lang="fr-FR" dirty="0"/>
          </a:p>
        </p:txBody>
      </p:sp>
      <p:sp>
        <p:nvSpPr>
          <p:cNvPr id="35" name="Espace réservé du texte 1"/>
          <p:cNvSpPr>
            <a:spLocks noGrp="1"/>
          </p:cNvSpPr>
          <p:nvPr>
            <p:ph type="body" sz="quarter" idx="10"/>
          </p:nvPr>
        </p:nvSpPr>
        <p:spPr/>
        <p:txBody>
          <a:bodyPr/>
          <a:lstStyle/>
          <a:p>
            <a:r>
              <a:rPr lang="fr-FR" dirty="0"/>
              <a:t>L</a:t>
            </a:r>
            <a:r>
              <a:rPr lang="fr-FR" sz="1600" dirty="0"/>
              <a:t>E</a:t>
            </a:r>
            <a:r>
              <a:rPr lang="fr-FR" dirty="0"/>
              <a:t> </a:t>
            </a:r>
            <a:r>
              <a:rPr lang="fr-FR" sz="2000" dirty="0"/>
              <a:t>M</a:t>
            </a:r>
            <a:r>
              <a:rPr lang="fr-FR" sz="1600" dirty="0"/>
              <a:t>ATERIEL</a:t>
            </a:r>
          </a:p>
        </p:txBody>
      </p:sp>
      <p:pic>
        <p:nvPicPr>
          <p:cNvPr id="19"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95378" y="3437617"/>
            <a:ext cx="1028152" cy="115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0692" y="2978281"/>
            <a:ext cx="1231498" cy="1429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1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40256" y="1236933"/>
            <a:ext cx="2575560" cy="146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0"/>
          <p:cNvPicPr>
            <a:picLocks noChangeAspect="1" noChangeArrowheads="1"/>
          </p:cNvPicPr>
          <p:nvPr/>
        </p:nvPicPr>
        <p:blipFill rotWithShape="1">
          <a:blip r:embed="rId6">
            <a:extLst>
              <a:ext uri="{28A0092B-C50C-407E-A947-70E740481C1C}">
                <a14:useLocalDpi xmlns:a14="http://schemas.microsoft.com/office/drawing/2010/main"/>
              </a:ext>
            </a:extLst>
          </a:blip>
          <a:srcRect r="5586"/>
          <a:stretch/>
        </p:blipFill>
        <p:spPr bwMode="auto">
          <a:xfrm>
            <a:off x="6785302" y="689332"/>
            <a:ext cx="2261421" cy="1450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1"/>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742995" y="1211508"/>
            <a:ext cx="1016000" cy="87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15818" y="1306176"/>
            <a:ext cx="1322347" cy="135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894105" y="2654280"/>
            <a:ext cx="1641893" cy="695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38165" y="1281160"/>
            <a:ext cx="1112227" cy="1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9"/>
          <p:cNvSpPr txBox="1">
            <a:spLocks noChangeArrowheads="1"/>
          </p:cNvSpPr>
          <p:nvPr/>
        </p:nvSpPr>
        <p:spPr bwMode="auto">
          <a:xfrm>
            <a:off x="435500" y="2586893"/>
            <a:ext cx="1768912"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Coupe Plumes</a:t>
            </a:r>
          </a:p>
        </p:txBody>
      </p:sp>
      <p:sp>
        <p:nvSpPr>
          <p:cNvPr id="28" name="Text Box 9"/>
          <p:cNvSpPr txBox="1">
            <a:spLocks noChangeArrowheads="1"/>
          </p:cNvSpPr>
          <p:nvPr/>
        </p:nvSpPr>
        <p:spPr bwMode="auto">
          <a:xfrm>
            <a:off x="4207244" y="3723337"/>
            <a:ext cx="1768912" cy="584775"/>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Balance de précision</a:t>
            </a:r>
          </a:p>
        </p:txBody>
      </p:sp>
      <p:sp>
        <p:nvSpPr>
          <p:cNvPr id="29" name="Text Box 9"/>
          <p:cNvSpPr txBox="1">
            <a:spLocks noChangeArrowheads="1"/>
          </p:cNvSpPr>
          <p:nvPr/>
        </p:nvSpPr>
        <p:spPr bwMode="auto">
          <a:xfrm>
            <a:off x="6588224" y="4416126"/>
            <a:ext cx="1768912"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Presse</a:t>
            </a:r>
          </a:p>
        </p:txBody>
      </p:sp>
      <p:sp>
        <p:nvSpPr>
          <p:cNvPr id="30" name="Text Box 9"/>
          <p:cNvSpPr txBox="1">
            <a:spLocks noChangeArrowheads="1"/>
          </p:cNvSpPr>
          <p:nvPr/>
        </p:nvSpPr>
        <p:spPr bwMode="auto">
          <a:xfrm>
            <a:off x="5205741" y="1984302"/>
            <a:ext cx="2088232" cy="634020"/>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Taille-fût</a:t>
            </a:r>
          </a:p>
          <a:p>
            <a:pPr marL="0" indent="0" algn="ctr">
              <a:lnSpc>
                <a:spcPct val="100000"/>
              </a:lnSpc>
              <a:buNone/>
            </a:pPr>
            <a:r>
              <a:rPr lang="fr-FR" sz="1600" dirty="0">
                <a:solidFill>
                  <a:schemeClr val="tx1"/>
                </a:solidFill>
                <a:latin typeface="Trebuchet MS" panose="020B0603020202020204" pitchFamily="34" charset="0"/>
              </a:rPr>
              <a:t>(fût bois)</a:t>
            </a:r>
          </a:p>
        </p:txBody>
      </p:sp>
      <p:sp>
        <p:nvSpPr>
          <p:cNvPr id="31" name="Text Box 9"/>
          <p:cNvSpPr txBox="1">
            <a:spLocks noChangeArrowheads="1"/>
          </p:cNvSpPr>
          <p:nvPr/>
        </p:nvSpPr>
        <p:spPr bwMode="auto">
          <a:xfrm>
            <a:off x="511314" y="4335946"/>
            <a:ext cx="1050257"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Radar</a:t>
            </a:r>
          </a:p>
        </p:txBody>
      </p:sp>
      <p:sp>
        <p:nvSpPr>
          <p:cNvPr id="32" name="Text Box 9"/>
          <p:cNvSpPr txBox="1">
            <a:spLocks noChangeArrowheads="1"/>
          </p:cNvSpPr>
          <p:nvPr/>
        </p:nvSpPr>
        <p:spPr bwMode="auto">
          <a:xfrm>
            <a:off x="1865559" y="4011911"/>
            <a:ext cx="1050257" cy="584775"/>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Peson pour arc</a:t>
            </a:r>
          </a:p>
        </p:txBody>
      </p:sp>
      <p:sp>
        <p:nvSpPr>
          <p:cNvPr id="33" name="Text Box 9"/>
          <p:cNvSpPr txBox="1">
            <a:spLocks noChangeArrowheads="1"/>
          </p:cNvSpPr>
          <p:nvPr/>
        </p:nvSpPr>
        <p:spPr bwMode="auto">
          <a:xfrm>
            <a:off x="7164288" y="2017172"/>
            <a:ext cx="1768912" cy="338554"/>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err="1">
                <a:solidFill>
                  <a:schemeClr val="tx1"/>
                </a:solidFill>
                <a:latin typeface="Trebuchet MS" panose="020B0603020202020204" pitchFamily="34" charset="0"/>
              </a:rPr>
              <a:t>Spine</a:t>
            </a:r>
            <a:r>
              <a:rPr lang="fr-FR" sz="1600" dirty="0">
                <a:solidFill>
                  <a:schemeClr val="tx1"/>
                </a:solidFill>
                <a:latin typeface="Trebuchet MS" panose="020B0603020202020204" pitchFamily="34" charset="0"/>
              </a:rPr>
              <a:t> tester</a:t>
            </a:r>
          </a:p>
        </p:txBody>
      </p:sp>
      <p:sp>
        <p:nvSpPr>
          <p:cNvPr id="34" name="Text Box 9"/>
          <p:cNvSpPr txBox="1">
            <a:spLocks noChangeArrowheads="1"/>
          </p:cNvSpPr>
          <p:nvPr/>
        </p:nvSpPr>
        <p:spPr bwMode="auto">
          <a:xfrm>
            <a:off x="3925013" y="2671964"/>
            <a:ext cx="1799115" cy="584775"/>
          </a:xfrm>
          <a:prstGeom prst="rect">
            <a:avLst/>
          </a:prstGeom>
          <a:noFill/>
          <a:ln>
            <a:noFill/>
          </a:ln>
          <a:effectLst/>
          <a:extLst>
            <a:ext uri="{91240B29-F687-4F45-9708-019B960494DF}">
              <a14:hiddenLine xmlns:a14="http://schemas.microsoft.com/office/drawing/2010/main" w="25400">
                <a:solidFill>
                  <a:srgbClr val="00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marL="342900" indent="-342900">
              <a:lnSpc>
                <a:spcPct val="140000"/>
              </a:lnSpc>
              <a:spcBef>
                <a:spcPct val="20000"/>
              </a:spcBef>
              <a:buClrTx/>
              <a:buSzTx/>
              <a:buFont typeface="Wingdings" panose="05000000000000000000" pitchFamily="2" charset="2"/>
              <a:buBlip>
                <a:blip r:embed="rId11"/>
              </a:buBlip>
              <a:defRPr sz="2400">
                <a:solidFill>
                  <a:srgbClr val="006600"/>
                </a:solidFill>
                <a:latin typeface="+mn-lt"/>
              </a:defRPr>
            </a:lvl1pPr>
            <a:lvl2pPr marL="1066800" indent="-609600">
              <a:spcBef>
                <a:spcPct val="20000"/>
              </a:spcBef>
              <a:buClr>
                <a:schemeClr val="bg2"/>
              </a:buClr>
              <a:buChar char="–"/>
              <a:defRPr sz="2800"/>
            </a:lvl2pPr>
            <a:lvl3pPr marL="1143000" indent="-228600">
              <a:spcBef>
                <a:spcPct val="20000"/>
              </a:spcBef>
              <a:buClr>
                <a:schemeClr val="bg2"/>
              </a:buClr>
              <a:buSzPct val="65000"/>
              <a:buFont typeface="Wingdings" panose="05000000000000000000" pitchFamily="2" charset="2"/>
              <a:buChar char="­"/>
              <a:defRPr sz="2400"/>
            </a:lvl3pPr>
            <a:lvl4pPr marL="1600200" indent="-228600">
              <a:spcBef>
                <a:spcPct val="20000"/>
              </a:spcBef>
              <a:buClr>
                <a:schemeClr val="bg2"/>
              </a:buClr>
              <a:buChar char="–"/>
              <a:defRPr sz="2000"/>
            </a:lvl4pPr>
            <a:lvl5pPr marL="2057400" indent="-228600">
              <a:spcBef>
                <a:spcPct val="20000"/>
              </a:spcBef>
              <a:buClr>
                <a:schemeClr val="bg2"/>
              </a:buClr>
              <a:buChar char="•"/>
              <a:defRPr sz="2000"/>
            </a:lvl5pPr>
            <a:lvl6pPr marL="2514600" indent="-228600" eaLnBrk="0" fontAlgn="base" hangingPunct="0">
              <a:spcBef>
                <a:spcPct val="20000"/>
              </a:spcBef>
              <a:spcAft>
                <a:spcPct val="0"/>
              </a:spcAft>
              <a:buClr>
                <a:schemeClr val="bg2"/>
              </a:buClr>
              <a:buChar char="•"/>
              <a:defRPr sz="2000"/>
            </a:lvl6pPr>
            <a:lvl7pPr marL="2971800" indent="-228600" eaLnBrk="0" fontAlgn="base" hangingPunct="0">
              <a:spcBef>
                <a:spcPct val="20000"/>
              </a:spcBef>
              <a:spcAft>
                <a:spcPct val="0"/>
              </a:spcAft>
              <a:buClr>
                <a:schemeClr val="bg2"/>
              </a:buClr>
              <a:buChar char="•"/>
              <a:defRPr sz="2000"/>
            </a:lvl7pPr>
            <a:lvl8pPr marL="3429000" indent="-228600" eaLnBrk="0" fontAlgn="base" hangingPunct="0">
              <a:spcBef>
                <a:spcPct val="20000"/>
              </a:spcBef>
              <a:spcAft>
                <a:spcPct val="0"/>
              </a:spcAft>
              <a:buClr>
                <a:schemeClr val="bg2"/>
              </a:buClr>
              <a:buChar char="•"/>
              <a:defRPr sz="2000"/>
            </a:lvl8pPr>
            <a:lvl9pPr marL="3886200" indent="-228600" eaLnBrk="0" fontAlgn="base" hangingPunct="0">
              <a:spcBef>
                <a:spcPct val="20000"/>
              </a:spcBef>
              <a:spcAft>
                <a:spcPct val="0"/>
              </a:spcAft>
              <a:buClr>
                <a:schemeClr val="bg2"/>
              </a:buClr>
              <a:buChar char="•"/>
              <a:defRPr sz="2000"/>
            </a:lvl9pPr>
          </a:lstStyle>
          <a:p>
            <a:pPr marL="0" indent="0" algn="ctr">
              <a:lnSpc>
                <a:spcPct val="100000"/>
              </a:lnSpc>
              <a:buNone/>
            </a:pPr>
            <a:r>
              <a:rPr lang="fr-FR" sz="1600" dirty="0">
                <a:solidFill>
                  <a:schemeClr val="tx1"/>
                </a:solidFill>
                <a:latin typeface="Trebuchet MS" panose="020B0603020202020204" pitchFamily="34" charset="0"/>
              </a:rPr>
              <a:t>Métiers à corde et fibres</a:t>
            </a:r>
          </a:p>
        </p:txBody>
      </p:sp>
      <p:pic>
        <p:nvPicPr>
          <p:cNvPr id="2" name="Image 1"/>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2080430" y="3002080"/>
            <a:ext cx="577088" cy="1079855"/>
          </a:xfrm>
          <a:prstGeom prst="rect">
            <a:avLst/>
          </a:prstGeom>
        </p:spPr>
      </p:pic>
      <p:pic>
        <p:nvPicPr>
          <p:cNvPr id="36" name="Image 3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1547664" y="68933"/>
            <a:ext cx="864096" cy="512326"/>
          </a:xfrm>
          <a:prstGeom prst="rect">
            <a:avLst/>
          </a:prstGeom>
        </p:spPr>
      </p:pic>
      <p:sp>
        <p:nvSpPr>
          <p:cNvPr id="4" name="Titre 3"/>
          <p:cNvSpPr>
            <a:spLocks noGrp="1"/>
          </p:cNvSpPr>
          <p:nvPr>
            <p:ph type="title"/>
          </p:nvPr>
        </p:nvSpPr>
        <p:spPr/>
        <p:txBody>
          <a:bodyPr/>
          <a:lstStyle/>
          <a:p>
            <a:r>
              <a:rPr lang="fr-FR" dirty="0"/>
              <a:t>La boîte à outils</a:t>
            </a:r>
          </a:p>
        </p:txBody>
      </p:sp>
      <p:pic>
        <p:nvPicPr>
          <p:cNvPr id="5" name="Image 4"/>
          <p:cNvPicPr>
            <a:picLocks noChangeAspect="1"/>
          </p:cNvPicPr>
          <p:nvPr/>
        </p:nvPicPr>
        <p:blipFill rotWithShape="1">
          <a:blip r:embed="rId14"/>
          <a:srcRect t="14417" b="11228"/>
          <a:stretch/>
        </p:blipFill>
        <p:spPr>
          <a:xfrm>
            <a:off x="6198502" y="2586893"/>
            <a:ext cx="2682610" cy="1929073"/>
          </a:xfrm>
          <a:prstGeom prst="rect">
            <a:avLst/>
          </a:prstGeom>
        </p:spPr>
      </p:pic>
    </p:spTree>
    <p:extLst>
      <p:ext uri="{BB962C8B-B14F-4D97-AF65-F5344CB8AC3E}">
        <p14:creationId xmlns:p14="http://schemas.microsoft.com/office/powerpoint/2010/main" val="70343278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dirty="0"/>
          </a:p>
        </p:txBody>
      </p:sp>
      <p:sp>
        <p:nvSpPr>
          <p:cNvPr id="2" name="Sous-titre 1"/>
          <p:cNvSpPr>
            <a:spLocks noGrp="1"/>
          </p:cNvSpPr>
          <p:nvPr>
            <p:ph type="subTitle" idx="1"/>
          </p:nvPr>
        </p:nvSpPr>
        <p:spPr>
          <a:xfrm>
            <a:off x="395536" y="3489726"/>
            <a:ext cx="8496944" cy="1007269"/>
          </a:xfrm>
        </p:spPr>
        <p:txBody>
          <a:bodyPr/>
          <a:lstStyle/>
          <a:p>
            <a:r>
              <a:rPr lang="fr-FR" sz="2400" dirty="0"/>
              <a:t>Le chasseur à l’arc s’entraîne au tir toute l’année</a:t>
            </a:r>
            <a:br>
              <a:rPr lang="fr-FR" sz="2400" dirty="0"/>
            </a:br>
            <a:r>
              <a:rPr lang="fr-FR" sz="2400" dirty="0"/>
              <a:t>il ne décroche pas son arc la veille de l’ouverture</a:t>
            </a:r>
            <a:br>
              <a:rPr lang="fr-FR" sz="2400" dirty="0"/>
            </a:br>
            <a:endParaRPr lang="fr-FR" sz="2400" dirty="0"/>
          </a:p>
        </p:txBody>
      </p:sp>
      <p:sp>
        <p:nvSpPr>
          <p:cNvPr id="3" name="Espace réservé du texte 2"/>
          <p:cNvSpPr>
            <a:spLocks noGrp="1"/>
          </p:cNvSpPr>
          <p:nvPr>
            <p:ph type="body" sz="quarter" idx="10"/>
          </p:nvPr>
        </p:nvSpPr>
        <p:spPr/>
        <p:txBody>
          <a:bodyPr/>
          <a:lstStyle/>
          <a:p>
            <a:r>
              <a:rPr lang="fr-FR" dirty="0"/>
              <a:t>Entraînement au tir de chasse</a:t>
            </a:r>
          </a:p>
        </p:txBody>
      </p:sp>
      <p:sp>
        <p:nvSpPr>
          <p:cNvPr id="4" name="Espace réservé du texte 3"/>
          <p:cNvSpPr>
            <a:spLocks noGrp="1"/>
          </p:cNvSpPr>
          <p:nvPr>
            <p:ph type="body" sz="quarter" idx="11"/>
          </p:nvPr>
        </p:nvSpPr>
        <p:spPr>
          <a:xfrm>
            <a:off x="0" y="51470"/>
            <a:ext cx="2051720"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194464304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contenu 8"/>
          <p:cNvSpPr>
            <a:spLocks noGrp="1"/>
          </p:cNvSpPr>
          <p:nvPr>
            <p:ph idx="1"/>
          </p:nvPr>
        </p:nvSpPr>
        <p:spPr/>
        <p:txBody>
          <a:bodyPr/>
          <a:lstStyle/>
          <a:p>
            <a:r>
              <a:rPr lang="fr-FR" dirty="0"/>
              <a:t>Condition de la réussite</a:t>
            </a:r>
          </a:p>
          <a:p>
            <a:pPr lvl="1"/>
            <a:r>
              <a:rPr lang="fr-FR" dirty="0"/>
              <a:t>Connaître et améliorer sa distance d’efficacité… </a:t>
            </a: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2627474" y="1563638"/>
            <a:ext cx="3889052" cy="2924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re 7"/>
          <p:cNvSpPr>
            <a:spLocks noGrp="1"/>
          </p:cNvSpPr>
          <p:nvPr>
            <p:ph type="title"/>
          </p:nvPr>
        </p:nvSpPr>
        <p:spPr/>
        <p:txBody>
          <a:bodyPr/>
          <a:lstStyle/>
          <a:p>
            <a:r>
              <a:rPr lang="fr-FR" dirty="0"/>
              <a:t>L’entraînement</a:t>
            </a:r>
          </a:p>
        </p:txBody>
      </p:sp>
      <p:sp>
        <p:nvSpPr>
          <p:cNvPr id="10" name="Espace réservé du texte 9"/>
          <p:cNvSpPr>
            <a:spLocks noGrp="1"/>
          </p:cNvSpPr>
          <p:nvPr>
            <p:ph type="body" sz="quarter" idx="10"/>
          </p:nvPr>
        </p:nvSpPr>
        <p:spPr>
          <a:xfrm>
            <a:off x="0" y="25735"/>
            <a:ext cx="2051719"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19" name="Imag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318626419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3"/>
          <p:cNvSpPr>
            <a:spLocks noGrp="1" noChangeArrowheads="1"/>
          </p:cNvSpPr>
          <p:nvPr>
            <p:ph idx="1"/>
          </p:nvPr>
        </p:nvSpPr>
        <p:spPr>
          <a:xfrm>
            <a:off x="457200" y="627480"/>
            <a:ext cx="8686800" cy="4104510"/>
          </a:xfrm>
        </p:spPr>
        <p:txBody>
          <a:bodyPr>
            <a:noAutofit/>
          </a:bodyPr>
          <a:lstStyle/>
          <a:p>
            <a:pPr eaLnBrk="1" hangingPunct="1">
              <a:lnSpc>
                <a:spcPct val="150000"/>
              </a:lnSpc>
            </a:pPr>
            <a:r>
              <a:rPr lang="fr-FR" sz="2400" dirty="0"/>
              <a:t>Un nouveau rapport à la nature et au sauvage :</a:t>
            </a:r>
          </a:p>
          <a:p>
            <a:pPr lvl="1" eaLnBrk="1" hangingPunct="1">
              <a:lnSpc>
                <a:spcPct val="150000"/>
              </a:lnSpc>
            </a:pPr>
            <a:r>
              <a:rPr lang="fr-FR" sz="1800" dirty="0"/>
              <a:t>S’immerger dans la nature et le sauvage pour réactiver les sens qui unissent l’homme à son environnement</a:t>
            </a:r>
          </a:p>
          <a:p>
            <a:pPr eaLnBrk="1" hangingPunct="1">
              <a:lnSpc>
                <a:spcPct val="150000"/>
              </a:lnSpc>
            </a:pPr>
            <a:r>
              <a:rPr lang="fr-FR" sz="2400" dirty="0"/>
              <a:t>Une expérience humaine :</a:t>
            </a:r>
          </a:p>
          <a:p>
            <a:pPr lvl="1" eaLnBrk="1" hangingPunct="1">
              <a:lnSpc>
                <a:spcPct val="150000"/>
              </a:lnSpc>
            </a:pPr>
            <a:r>
              <a:rPr lang="fr-FR" sz="1800" dirty="0"/>
              <a:t>Développer des valeurs telles que de l’effort, la vigilance, l’adaptation, le rapport au temps, à la mort, l’authenticité… le goût de la vie</a:t>
            </a:r>
          </a:p>
          <a:p>
            <a:pPr eaLnBrk="1" hangingPunct="1">
              <a:lnSpc>
                <a:spcPct val="90000"/>
              </a:lnSpc>
            </a:pPr>
            <a:r>
              <a:rPr lang="fr-FR" sz="2400" dirty="0"/>
              <a:t>Des sensations et des émotions fortes</a:t>
            </a:r>
          </a:p>
        </p:txBody>
      </p:sp>
      <p:sp>
        <p:nvSpPr>
          <p:cNvPr id="3" name="Titre 2"/>
          <p:cNvSpPr>
            <a:spLocks noGrp="1"/>
          </p:cNvSpPr>
          <p:nvPr>
            <p:ph type="title"/>
          </p:nvPr>
        </p:nvSpPr>
        <p:spPr/>
        <p:txBody>
          <a:bodyPr/>
          <a:lstStyle/>
          <a:p>
            <a:r>
              <a:rPr lang="fr-FR" dirty="0"/>
              <a:t>Choisir l’arc, c’est rechercher…</a:t>
            </a:r>
          </a:p>
        </p:txBody>
      </p:sp>
      <p:sp>
        <p:nvSpPr>
          <p:cNvPr id="6"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144975648"/>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a:t>Tir visé</a:t>
            </a:r>
          </a:p>
          <a:p>
            <a:r>
              <a:rPr lang="fr-FR" sz="2400" dirty="0"/>
              <a:t>Alignement :</a:t>
            </a:r>
          </a:p>
          <a:p>
            <a:pPr lvl="1"/>
            <a:r>
              <a:rPr lang="fr-FR" dirty="0"/>
              <a:t>œil</a:t>
            </a:r>
          </a:p>
          <a:p>
            <a:pPr lvl="1"/>
            <a:r>
              <a:rPr lang="fr-FR" dirty="0" err="1"/>
              <a:t>visette</a:t>
            </a:r>
            <a:endParaRPr lang="fr-FR" dirty="0"/>
          </a:p>
          <a:p>
            <a:pPr lvl="1"/>
            <a:r>
              <a:rPr lang="fr-FR" dirty="0"/>
              <a:t>viseur</a:t>
            </a:r>
          </a:p>
          <a:p>
            <a:pPr lvl="1"/>
            <a:r>
              <a:rPr lang="fr-FR" dirty="0"/>
              <a:t>cible</a:t>
            </a:r>
          </a:p>
          <a:p>
            <a:endParaRPr lang="fr-FR"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 r="669"/>
          <a:stretch/>
        </p:blipFill>
        <p:spPr bwMode="auto">
          <a:xfrm>
            <a:off x="3419872" y="1038592"/>
            <a:ext cx="5256584" cy="3121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Connecteur droit 4"/>
          <p:cNvCxnSpPr/>
          <p:nvPr/>
        </p:nvCxnSpPr>
        <p:spPr bwMode="auto">
          <a:xfrm>
            <a:off x="5112060" y="1384375"/>
            <a:ext cx="0" cy="2695677"/>
          </a:xfrm>
          <a:prstGeom prst="line">
            <a:avLst/>
          </a:prstGeom>
          <a:solidFill>
            <a:schemeClr val="accent1"/>
          </a:solidFill>
          <a:ln w="317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cteur droit 9"/>
          <p:cNvCxnSpPr/>
          <p:nvPr/>
        </p:nvCxnSpPr>
        <p:spPr bwMode="auto">
          <a:xfrm flipH="1">
            <a:off x="3455876" y="2535747"/>
            <a:ext cx="5364596" cy="15466"/>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Connecteur droit 11"/>
          <p:cNvCxnSpPr/>
          <p:nvPr/>
        </p:nvCxnSpPr>
        <p:spPr bwMode="auto">
          <a:xfrm flipH="1">
            <a:off x="5292080" y="2201150"/>
            <a:ext cx="3023828" cy="10560"/>
          </a:xfrm>
          <a:prstGeom prst="line">
            <a:avLst/>
          </a:prstGeom>
          <a:solidFill>
            <a:schemeClr val="accent1"/>
          </a:solidFill>
          <a:ln w="12700"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itre 1"/>
          <p:cNvSpPr>
            <a:spLocks noGrp="1"/>
          </p:cNvSpPr>
          <p:nvPr>
            <p:ph type="title"/>
          </p:nvPr>
        </p:nvSpPr>
        <p:spPr/>
        <p:txBody>
          <a:bodyPr/>
          <a:lstStyle/>
          <a:p>
            <a:r>
              <a:rPr lang="fr-FR" dirty="0"/>
              <a:t>Techniques de tir </a:t>
            </a:r>
          </a:p>
        </p:txBody>
      </p:sp>
      <p:sp>
        <p:nvSpPr>
          <p:cNvPr id="11" name="Espace réservé du texte 9"/>
          <p:cNvSpPr>
            <a:spLocks noGrp="1"/>
          </p:cNvSpPr>
          <p:nvPr>
            <p:ph type="body" sz="quarter" idx="10"/>
          </p:nvPr>
        </p:nvSpPr>
        <p:spPr>
          <a:xfrm>
            <a:off x="-1" y="51470"/>
            <a:ext cx="2051719"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286899446"/>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59032" y="814095"/>
            <a:ext cx="3152232" cy="3934118"/>
          </a:xfrm>
          <a:prstGeom prst="rect">
            <a:avLst/>
          </a:prstGeom>
        </p:spPr>
      </p:pic>
      <p:cxnSp>
        <p:nvCxnSpPr>
          <p:cNvPr id="4" name="Connecteur droit 3"/>
          <p:cNvCxnSpPr>
            <a:endCxn id="2" idx="3"/>
          </p:cNvCxnSpPr>
          <p:nvPr/>
        </p:nvCxnSpPr>
        <p:spPr bwMode="auto">
          <a:xfrm>
            <a:off x="4608004" y="1995687"/>
            <a:ext cx="3103260" cy="785468"/>
          </a:xfrm>
          <a:prstGeom prst="line">
            <a:avLst/>
          </a:prstGeom>
          <a:solidFill>
            <a:schemeClr val="accent1"/>
          </a:solidFill>
          <a:ln w="9525"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Ellipse 4"/>
          <p:cNvSpPr/>
          <p:nvPr/>
        </p:nvSpPr>
        <p:spPr bwMode="auto">
          <a:xfrm>
            <a:off x="4788024" y="2020839"/>
            <a:ext cx="81723" cy="81723"/>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cxnSp>
        <p:nvCxnSpPr>
          <p:cNvPr id="13" name="Connecteur droit 12"/>
          <p:cNvCxnSpPr/>
          <p:nvPr/>
        </p:nvCxnSpPr>
        <p:spPr bwMode="auto">
          <a:xfrm>
            <a:off x="5796136" y="2296863"/>
            <a:ext cx="1582668" cy="392734"/>
          </a:xfrm>
          <a:prstGeom prst="line">
            <a:avLst/>
          </a:prstGeom>
          <a:solidFill>
            <a:schemeClr val="accent1"/>
          </a:solidFill>
          <a:ln w="12700" cap="flat" cmpd="sng" algn="ctr">
            <a:solidFill>
              <a:srgbClr val="FF0000"/>
            </a:solidFill>
            <a:prstDash val="solid"/>
            <a:round/>
            <a:headEnd type="none" w="med" len="med"/>
            <a:tailEnd type="stealth"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itre 2"/>
          <p:cNvSpPr>
            <a:spLocks noGrp="1"/>
          </p:cNvSpPr>
          <p:nvPr>
            <p:ph type="title"/>
          </p:nvPr>
        </p:nvSpPr>
        <p:spPr/>
        <p:txBody>
          <a:bodyPr/>
          <a:lstStyle/>
          <a:p>
            <a:r>
              <a:rPr lang="fr-FR" dirty="0"/>
              <a:t>Techniques de tir </a:t>
            </a:r>
          </a:p>
        </p:txBody>
      </p:sp>
      <p:sp>
        <p:nvSpPr>
          <p:cNvPr id="6" name="Espace réservé du contenu 5"/>
          <p:cNvSpPr>
            <a:spLocks noGrp="1"/>
          </p:cNvSpPr>
          <p:nvPr>
            <p:ph idx="1"/>
          </p:nvPr>
        </p:nvSpPr>
        <p:spPr/>
        <p:txBody>
          <a:bodyPr/>
          <a:lstStyle/>
          <a:p>
            <a:r>
              <a:rPr lang="fr-FR" dirty="0"/>
              <a:t>Tir instinctif</a:t>
            </a:r>
          </a:p>
          <a:p>
            <a:r>
              <a:rPr lang="fr-FR" sz="2400" dirty="0"/>
              <a:t>Alignement :</a:t>
            </a:r>
          </a:p>
          <a:p>
            <a:pPr lvl="1"/>
            <a:r>
              <a:rPr lang="fr-FR" dirty="0"/>
              <a:t>Flèche</a:t>
            </a:r>
          </a:p>
          <a:p>
            <a:pPr lvl="1"/>
            <a:r>
              <a:rPr lang="fr-FR" dirty="0"/>
              <a:t>Ancrage</a:t>
            </a:r>
          </a:p>
          <a:p>
            <a:pPr lvl="1"/>
            <a:r>
              <a:rPr lang="fr-FR" dirty="0"/>
              <a:t>Pointe du coude</a:t>
            </a:r>
          </a:p>
          <a:p>
            <a:pPr marL="457200" lvl="1" indent="0">
              <a:buNone/>
            </a:pPr>
            <a:endParaRPr lang="fr-FR" dirty="0"/>
          </a:p>
        </p:txBody>
      </p:sp>
      <p:sp>
        <p:nvSpPr>
          <p:cNvPr id="9" name="Espace réservé du texte 9"/>
          <p:cNvSpPr>
            <a:spLocks noGrp="1"/>
          </p:cNvSpPr>
          <p:nvPr>
            <p:ph type="body" sz="quarter" idx="10"/>
          </p:nvPr>
        </p:nvSpPr>
        <p:spPr>
          <a:xfrm>
            <a:off x="0" y="51470"/>
            <a:ext cx="2195736"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
        <p:nvSpPr>
          <p:cNvPr id="14" name="Ellipse 13"/>
          <p:cNvSpPr/>
          <p:nvPr/>
        </p:nvSpPr>
        <p:spPr bwMode="auto">
          <a:xfrm>
            <a:off x="5735745" y="2256001"/>
            <a:ext cx="81723" cy="81723"/>
          </a:xfrm>
          <a:prstGeom prst="ellipse">
            <a:avLst/>
          </a:prstGeom>
          <a:solidFill>
            <a:srgbClr val="FF0000"/>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874756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Méthodes d’entraînement </a:t>
            </a:r>
          </a:p>
        </p:txBody>
      </p:sp>
      <p:sp>
        <p:nvSpPr>
          <p:cNvPr id="3" name="Espace réservé du contenu 2"/>
          <p:cNvSpPr>
            <a:spLocks noGrp="1"/>
          </p:cNvSpPr>
          <p:nvPr>
            <p:ph idx="1"/>
          </p:nvPr>
        </p:nvSpPr>
        <p:spPr>
          <a:xfrm>
            <a:off x="251520" y="616871"/>
            <a:ext cx="8784976" cy="4968606"/>
          </a:xfrm>
        </p:spPr>
        <p:txBody>
          <a:bodyPr/>
          <a:lstStyle/>
          <a:p>
            <a:r>
              <a:rPr lang="fr-FR" dirty="0"/>
              <a:t>La paille</a:t>
            </a:r>
          </a:p>
          <a:p>
            <a:pPr lvl="1"/>
            <a:r>
              <a:rPr lang="fr-FR" dirty="0"/>
              <a:t>Pour acquérir et améliorer sa technique</a:t>
            </a:r>
          </a:p>
          <a:p>
            <a:pPr lvl="1"/>
            <a:r>
              <a:rPr lang="fr-FR" dirty="0"/>
              <a:t>Chaque tir doit être analysé pour vérifier sa technique</a:t>
            </a:r>
          </a:p>
          <a:p>
            <a:pPr lvl="1"/>
            <a:endParaRPr lang="fr-FR" sz="1200" dirty="0"/>
          </a:p>
          <a:p>
            <a:r>
              <a:rPr lang="fr-FR" dirty="0"/>
              <a:t>La billebaude (attention à la légalité… )</a:t>
            </a:r>
          </a:p>
          <a:p>
            <a:pPr lvl="1"/>
            <a:r>
              <a:rPr lang="fr-FR" dirty="0"/>
              <a:t>Pour créer une visée réflexe quelle que soit la distance de tir et l’environnement</a:t>
            </a:r>
          </a:p>
          <a:p>
            <a:pPr lvl="1"/>
            <a:r>
              <a:rPr lang="fr-FR" dirty="0"/>
              <a:t>Chaque tir doit être analysé pour comprendre ce qui peut perturber un tir</a:t>
            </a:r>
          </a:p>
          <a:p>
            <a:pPr lvl="1"/>
            <a:endParaRPr lang="fr-FR" sz="1400" dirty="0"/>
          </a:p>
        </p:txBody>
      </p:sp>
      <p:sp>
        <p:nvSpPr>
          <p:cNvPr id="4" name="Espace réservé du texte 9"/>
          <p:cNvSpPr>
            <a:spLocks noGrp="1"/>
          </p:cNvSpPr>
          <p:nvPr>
            <p:ph type="body" sz="quarter" idx="10"/>
          </p:nvPr>
        </p:nvSpPr>
        <p:spPr>
          <a:xfrm>
            <a:off x="0" y="51470"/>
            <a:ext cx="2123728"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2009713764"/>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Méthodes d’entraînement </a:t>
            </a:r>
          </a:p>
        </p:txBody>
      </p:sp>
      <p:sp>
        <p:nvSpPr>
          <p:cNvPr id="3" name="Espace réservé du contenu 2"/>
          <p:cNvSpPr>
            <a:spLocks noGrp="1"/>
          </p:cNvSpPr>
          <p:nvPr>
            <p:ph idx="1"/>
          </p:nvPr>
        </p:nvSpPr>
        <p:spPr>
          <a:xfrm>
            <a:off x="251520" y="616871"/>
            <a:ext cx="8784976" cy="4968606"/>
          </a:xfrm>
        </p:spPr>
        <p:txBody>
          <a:bodyPr/>
          <a:lstStyle/>
          <a:p>
            <a:r>
              <a:rPr lang="fr-FR" sz="2400" dirty="0"/>
              <a:t>Les cibles 3D</a:t>
            </a:r>
          </a:p>
          <a:p>
            <a:pPr lvl="1"/>
            <a:r>
              <a:rPr lang="fr-FR" sz="1800" dirty="0"/>
              <a:t>Pour  créer une visée réflexe quel que soit l’angle de tir</a:t>
            </a:r>
          </a:p>
          <a:p>
            <a:pPr lvl="1"/>
            <a:r>
              <a:rPr lang="fr-FR" sz="1800" dirty="0"/>
              <a:t>Chaque tir doit être analysé pour vérifier les organes atteints</a:t>
            </a:r>
          </a:p>
          <a:p>
            <a:pPr lvl="1"/>
            <a:endParaRPr lang="fr-FR" sz="1800" dirty="0"/>
          </a:p>
          <a:p>
            <a:r>
              <a:rPr lang="fr-FR" sz="2400" dirty="0"/>
              <a:t>Le tir dynamique</a:t>
            </a:r>
          </a:p>
          <a:p>
            <a:pPr lvl="1"/>
            <a:r>
              <a:rPr lang="fr-FR" sz="1800" dirty="0"/>
              <a:t>Sur des cibles en mouvement (arc-</a:t>
            </a:r>
            <a:r>
              <a:rPr lang="fr-FR" sz="1800" dirty="0" err="1"/>
              <a:t>trap</a:t>
            </a:r>
            <a:r>
              <a:rPr lang="fr-FR" sz="1800" dirty="0"/>
              <a:t>, ballons..)</a:t>
            </a:r>
          </a:p>
          <a:p>
            <a:pPr lvl="1"/>
            <a:r>
              <a:rPr lang="fr-FR" sz="1800" dirty="0"/>
              <a:t>Permet de fluidifier la séquence de tir</a:t>
            </a:r>
          </a:p>
          <a:p>
            <a:pPr lvl="1"/>
            <a:r>
              <a:rPr lang="fr-FR" sz="1800" dirty="0"/>
              <a:t>Entrainement au </a:t>
            </a:r>
            <a:r>
              <a:rPr lang="fr-FR" sz="1800"/>
              <a:t>tir du petit </a:t>
            </a:r>
            <a:r>
              <a:rPr lang="fr-FR" sz="1800" dirty="0"/>
              <a:t>gibier</a:t>
            </a:r>
          </a:p>
          <a:p>
            <a:pPr lvl="1"/>
            <a:endParaRPr lang="fr-FR" sz="1800" dirty="0"/>
          </a:p>
        </p:txBody>
      </p:sp>
      <p:sp>
        <p:nvSpPr>
          <p:cNvPr id="4" name="Espace réservé du texte 9"/>
          <p:cNvSpPr>
            <a:spLocks noGrp="1"/>
          </p:cNvSpPr>
          <p:nvPr>
            <p:ph type="body" sz="quarter" idx="10"/>
          </p:nvPr>
        </p:nvSpPr>
        <p:spPr>
          <a:xfrm>
            <a:off x="0" y="51470"/>
            <a:ext cx="2123728"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3780279088"/>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p:cNvSpPr>
            <a:spLocks noGrp="1"/>
          </p:cNvSpPr>
          <p:nvPr>
            <p:ph type="title"/>
          </p:nvPr>
        </p:nvSpPr>
        <p:spPr/>
        <p:txBody>
          <a:bodyPr/>
          <a:lstStyle/>
          <a:p>
            <a:endParaRPr lang="fr-FR" dirty="0"/>
          </a:p>
        </p:txBody>
      </p:sp>
      <p:sp>
        <p:nvSpPr>
          <p:cNvPr id="2" name="Sous-titre 1"/>
          <p:cNvSpPr>
            <a:spLocks noGrp="1"/>
          </p:cNvSpPr>
          <p:nvPr>
            <p:ph type="subTitle" idx="1"/>
          </p:nvPr>
        </p:nvSpPr>
        <p:spPr/>
        <p:txBody>
          <a:bodyPr/>
          <a:lstStyle/>
          <a:p>
            <a:r>
              <a:rPr lang="fr-FR" sz="2400" dirty="0"/>
              <a:t>Pour les autres - pour soi-même</a:t>
            </a:r>
          </a:p>
        </p:txBody>
      </p:sp>
      <p:sp>
        <p:nvSpPr>
          <p:cNvPr id="3" name="Espace réservé du texte 9"/>
          <p:cNvSpPr>
            <a:spLocks noGrp="1"/>
          </p:cNvSpPr>
          <p:nvPr>
            <p:ph type="body" sz="quarter" idx="10"/>
          </p:nvPr>
        </p:nvSpPr>
        <p:spPr/>
        <p:txBody>
          <a:bodyPr/>
          <a:lstStyle/>
          <a:p>
            <a:r>
              <a:rPr lang="fr-FR" dirty="0"/>
              <a:t>La sécurité</a:t>
            </a:r>
          </a:p>
        </p:txBody>
      </p:sp>
      <p:sp>
        <p:nvSpPr>
          <p:cNvPr id="5" name="Espace réservé du texte 4"/>
          <p:cNvSpPr>
            <a:spLocks noGrp="1"/>
          </p:cNvSpPr>
          <p:nvPr>
            <p:ph type="body" sz="quarter" idx="11"/>
          </p:nvPr>
        </p:nvSpPr>
        <p:spPr>
          <a:xfrm>
            <a:off x="-1" y="51470"/>
            <a:ext cx="2051719" cy="576010"/>
          </a:xfrm>
        </p:spPr>
        <p:txBody>
          <a:bodyPr/>
          <a:lstStyle/>
          <a:p>
            <a:r>
              <a:rPr lang="fr-FR" sz="1400" dirty="0"/>
              <a:t>LE CHASSEUR A L’ARC</a:t>
            </a: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181387079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Sécurité</a:t>
            </a:r>
          </a:p>
        </p:txBody>
      </p:sp>
      <p:sp>
        <p:nvSpPr>
          <p:cNvPr id="16387" name="Rectangle 3"/>
          <p:cNvSpPr>
            <a:spLocks noGrp="1" noChangeArrowheads="1"/>
          </p:cNvSpPr>
          <p:nvPr>
            <p:ph idx="1"/>
          </p:nvPr>
        </p:nvSpPr>
        <p:spPr>
          <a:xfrm>
            <a:off x="251520" y="637976"/>
            <a:ext cx="8892480" cy="410451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fr-FR" sz="2400" dirty="0"/>
              <a:t>Ne pas blesser autrui</a:t>
            </a:r>
          </a:p>
          <a:p>
            <a:pPr lvl="1">
              <a:lnSpc>
                <a:spcPct val="150000"/>
              </a:lnSpc>
            </a:pPr>
            <a:r>
              <a:rPr lang="fr-FR" dirty="0"/>
              <a:t>La flèche ne doit être sortie du carquois qu’en action de chasse</a:t>
            </a:r>
          </a:p>
          <a:p>
            <a:pPr lvl="1">
              <a:lnSpc>
                <a:spcPct val="150000"/>
              </a:lnSpc>
            </a:pPr>
            <a:r>
              <a:rPr lang="fr-FR" dirty="0"/>
              <a:t>Identifier parfaitement le gibier avant le tir</a:t>
            </a:r>
          </a:p>
          <a:p>
            <a:pPr lvl="1">
              <a:lnSpc>
                <a:spcPct val="150000"/>
              </a:lnSpc>
            </a:pPr>
            <a:r>
              <a:rPr lang="fr-FR" dirty="0"/>
              <a:t>Respecter un angle de tir de 30° minimum par rapport à vos voisins</a:t>
            </a:r>
          </a:p>
          <a:p>
            <a:pPr lvl="1">
              <a:lnSpc>
                <a:spcPct val="150000"/>
              </a:lnSpc>
            </a:pPr>
            <a:r>
              <a:rPr lang="fr-FR" dirty="0"/>
              <a:t>S’assurer toujours d’un tir fichant à vue</a:t>
            </a:r>
          </a:p>
          <a:p>
            <a:pPr lvl="1">
              <a:lnSpc>
                <a:spcPct val="150000"/>
              </a:lnSpc>
            </a:pPr>
            <a:r>
              <a:rPr lang="fr-FR" dirty="0"/>
              <a:t>Attention au tir sur l’eau et sur les surfaces dures</a:t>
            </a:r>
          </a:p>
        </p:txBody>
      </p:sp>
      <p:sp>
        <p:nvSpPr>
          <p:cNvPr id="4" name="Espace réservé du texte 9"/>
          <p:cNvSpPr>
            <a:spLocks noGrp="1"/>
          </p:cNvSpPr>
          <p:nvPr>
            <p:ph type="body" sz="quarter" idx="10"/>
          </p:nvPr>
        </p:nvSpPr>
        <p:spPr>
          <a:xfrm>
            <a:off x="0" y="51470"/>
            <a:ext cx="2195736"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Tree>
    <p:extLst>
      <p:ext uri="{BB962C8B-B14F-4D97-AF65-F5344CB8AC3E}">
        <p14:creationId xmlns:p14="http://schemas.microsoft.com/office/powerpoint/2010/main" val="1924495676"/>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4680" y="2211710"/>
            <a:ext cx="3600000" cy="2490056"/>
          </a:xfrm>
          <a:prstGeom prst="rect">
            <a:avLst/>
          </a:prstGeom>
        </p:spPr>
      </p:pic>
      <p:sp>
        <p:nvSpPr>
          <p:cNvPr id="3" name="Espace réservé du contenu 2"/>
          <p:cNvSpPr>
            <a:spLocks noGrp="1"/>
          </p:cNvSpPr>
          <p:nvPr>
            <p:ph idx="1"/>
          </p:nvPr>
        </p:nvSpPr>
        <p:spPr>
          <a:xfrm>
            <a:off x="457200" y="627480"/>
            <a:ext cx="8229600" cy="2088286"/>
          </a:xfrm>
        </p:spPr>
        <p:txBody>
          <a:bodyPr/>
          <a:lstStyle/>
          <a:p>
            <a:r>
              <a:rPr lang="fr-FR" dirty="0"/>
              <a:t>Sécurisez vos lames</a:t>
            </a:r>
          </a:p>
          <a:p>
            <a:pPr lvl="1"/>
            <a:r>
              <a:rPr lang="fr-FR" dirty="0"/>
              <a:t>En dehors de l’action de chasse, les flèches équipées de lames doivent être rangées en sécurité dans le carquois</a:t>
            </a:r>
          </a:p>
          <a:p>
            <a:pPr lvl="3"/>
            <a:r>
              <a:rPr lang="fr-FR" dirty="0"/>
              <a:t>Sécurité pour vous</a:t>
            </a:r>
          </a:p>
          <a:p>
            <a:pPr lvl="3"/>
            <a:r>
              <a:rPr lang="fr-FR" dirty="0"/>
              <a:t>Sécurité pour les autres</a:t>
            </a:r>
          </a:p>
          <a:p>
            <a:pPr lvl="3"/>
            <a:r>
              <a:rPr lang="fr-FR" dirty="0"/>
              <a:t>Sécurité pour les chiens</a:t>
            </a:r>
          </a:p>
        </p:txBody>
      </p:sp>
      <p:sp>
        <p:nvSpPr>
          <p:cNvPr id="2" name="Titre 1"/>
          <p:cNvSpPr>
            <a:spLocks noGrp="1"/>
          </p:cNvSpPr>
          <p:nvPr>
            <p:ph type="title"/>
          </p:nvPr>
        </p:nvSpPr>
        <p:spPr/>
        <p:txBody>
          <a:bodyPr/>
          <a:lstStyle/>
          <a:p>
            <a:r>
              <a:rPr lang="fr-FR" dirty="0"/>
              <a:t>Sécurité</a:t>
            </a:r>
          </a:p>
        </p:txBody>
      </p:sp>
      <p:sp>
        <p:nvSpPr>
          <p:cNvPr id="7" name="Espace réservé du texte 9"/>
          <p:cNvSpPr>
            <a:spLocks noGrp="1"/>
          </p:cNvSpPr>
          <p:nvPr>
            <p:ph type="body" sz="quarter" idx="10"/>
          </p:nvPr>
        </p:nvSpPr>
        <p:spPr>
          <a:xfrm>
            <a:off x="0" y="51470"/>
            <a:ext cx="2195736"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12160" y="1805343"/>
            <a:ext cx="2172075" cy="3075806"/>
          </a:xfrm>
          <a:prstGeom prst="rect">
            <a:avLst/>
          </a:prstGeom>
        </p:spPr>
      </p:pic>
    </p:spTree>
    <p:extLst>
      <p:ext uri="{BB962C8B-B14F-4D97-AF65-F5344CB8AC3E}">
        <p14:creationId xmlns:p14="http://schemas.microsoft.com/office/powerpoint/2010/main" val="3310829508"/>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3499" y="1239602"/>
            <a:ext cx="4286995" cy="2916324"/>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254960"/>
            <a:ext cx="4104726" cy="2916324"/>
          </a:xfrm>
          <a:prstGeom prst="rect">
            <a:avLst/>
          </a:prstGeom>
        </p:spPr>
      </p:pic>
      <p:sp>
        <p:nvSpPr>
          <p:cNvPr id="7" name="Croix 6"/>
          <p:cNvSpPr/>
          <p:nvPr/>
        </p:nvSpPr>
        <p:spPr bwMode="auto">
          <a:xfrm rot="2696480">
            <a:off x="629357" y="1033683"/>
            <a:ext cx="3028772" cy="3036095"/>
          </a:xfrm>
          <a:prstGeom prst="plus">
            <a:avLst>
              <a:gd name="adj" fmla="val 47115"/>
            </a:avLst>
          </a:prstGeom>
          <a:solidFill>
            <a:srgbClr val="FF0000">
              <a:alpha val="48000"/>
            </a:srgb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4" name="Flèche droite 3"/>
          <p:cNvSpPr/>
          <p:nvPr/>
        </p:nvSpPr>
        <p:spPr bwMode="auto">
          <a:xfrm rot="17619864">
            <a:off x="2375153" y="2900069"/>
            <a:ext cx="648751" cy="338640"/>
          </a:xfrm>
          <a:prstGeom prst="rightArrow">
            <a:avLst/>
          </a:prstGeom>
          <a:solidFill>
            <a:srgbClr val="FF0000">
              <a:alpha val="43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1" name="Flèche droite 10"/>
          <p:cNvSpPr/>
          <p:nvPr/>
        </p:nvSpPr>
        <p:spPr bwMode="auto">
          <a:xfrm rot="13706681">
            <a:off x="7131397" y="2920660"/>
            <a:ext cx="547050" cy="350655"/>
          </a:xfrm>
          <a:prstGeom prst="rightArrow">
            <a:avLst/>
          </a:prstGeom>
          <a:solidFill>
            <a:srgbClr val="006600">
              <a:alpha val="43000"/>
            </a:srgbClr>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pic>
        <p:nvPicPr>
          <p:cNvPr id="12" name="Image 11"/>
          <p:cNvPicPr>
            <a:picLocks noChangeAspect="1"/>
          </p:cNvPicPr>
          <p:nvPr/>
        </p:nvPicPr>
        <p:blipFill>
          <a:blip r:embed="rId5"/>
          <a:stretch>
            <a:fillRect/>
          </a:stretch>
        </p:blipFill>
        <p:spPr>
          <a:xfrm>
            <a:off x="1963512" y="3192061"/>
            <a:ext cx="1021296" cy="1021296"/>
          </a:xfrm>
          <a:prstGeom prst="rect">
            <a:avLst/>
          </a:prstGeom>
        </p:spPr>
      </p:pic>
      <p:sp>
        <p:nvSpPr>
          <p:cNvPr id="2" name="Titre 1"/>
          <p:cNvSpPr>
            <a:spLocks noGrp="1"/>
          </p:cNvSpPr>
          <p:nvPr>
            <p:ph type="title"/>
          </p:nvPr>
        </p:nvSpPr>
        <p:spPr/>
        <p:txBody>
          <a:bodyPr/>
          <a:lstStyle/>
          <a:p>
            <a:r>
              <a:rPr lang="fr-FR" dirty="0"/>
              <a:t>Sécurité</a:t>
            </a:r>
          </a:p>
        </p:txBody>
      </p:sp>
      <p:sp>
        <p:nvSpPr>
          <p:cNvPr id="3" name="Espace réservé du contenu 2"/>
          <p:cNvSpPr>
            <a:spLocks noGrp="1"/>
          </p:cNvSpPr>
          <p:nvPr>
            <p:ph idx="1"/>
          </p:nvPr>
        </p:nvSpPr>
        <p:spPr/>
        <p:txBody>
          <a:bodyPr/>
          <a:lstStyle/>
          <a:p>
            <a:r>
              <a:rPr lang="fr-FR" dirty="0"/>
              <a:t>Sécurisez votre décoche</a:t>
            </a:r>
          </a:p>
        </p:txBody>
      </p:sp>
      <p:sp>
        <p:nvSpPr>
          <p:cNvPr id="13" name="Espace réservé du texte 9"/>
          <p:cNvSpPr>
            <a:spLocks noGrp="1"/>
          </p:cNvSpPr>
          <p:nvPr>
            <p:ph type="body" sz="quarter" idx="10"/>
          </p:nvPr>
        </p:nvSpPr>
        <p:spPr>
          <a:xfrm>
            <a:off x="0" y="51470"/>
            <a:ext cx="2195736"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
        <p:nvSpPr>
          <p:cNvPr id="6" name="ZoneTexte 5"/>
          <p:cNvSpPr txBox="1"/>
          <p:nvPr/>
        </p:nvSpPr>
        <p:spPr>
          <a:xfrm>
            <a:off x="7380374" y="3335673"/>
            <a:ext cx="524503" cy="400110"/>
          </a:xfrm>
          <a:prstGeom prst="rect">
            <a:avLst/>
          </a:prstGeom>
          <a:noFill/>
        </p:spPr>
        <p:txBody>
          <a:bodyPr wrap="none" rtlCol="0">
            <a:spAutoFit/>
          </a:bodyPr>
          <a:lstStyle/>
          <a:p>
            <a:r>
              <a:rPr lang="fr-FR" sz="2000" b="1" dirty="0">
                <a:solidFill>
                  <a:srgbClr val="006600"/>
                </a:solidFill>
                <a:latin typeface="Trebuchet MS" panose="020B0603020202020204" pitchFamily="34" charset="0"/>
              </a:rPr>
              <a:t>OK</a:t>
            </a:r>
          </a:p>
        </p:txBody>
      </p:sp>
    </p:spTree>
    <p:extLst>
      <p:ext uri="{BB962C8B-B14F-4D97-AF65-F5344CB8AC3E}">
        <p14:creationId xmlns:p14="http://schemas.microsoft.com/office/powerpoint/2010/main" val="6805392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fr-FR" dirty="0"/>
              <a:t>Sécurité</a:t>
            </a:r>
          </a:p>
        </p:txBody>
      </p:sp>
      <p:sp>
        <p:nvSpPr>
          <p:cNvPr id="7" name="Espace réservé du texte 9"/>
          <p:cNvSpPr>
            <a:spLocks noGrp="1"/>
          </p:cNvSpPr>
          <p:nvPr>
            <p:ph idx="1"/>
          </p:nvPr>
        </p:nvSpPr>
        <p:spPr>
          <a:xfrm>
            <a:off x="251520" y="653215"/>
            <a:ext cx="8784976" cy="4104510"/>
          </a:xfrm>
          <a:prstGeom prst="rect">
            <a:avLst/>
          </a:prstGeom>
        </p:spPr>
        <p:txBody>
          <a:bodyPr/>
          <a:lstStyle/>
          <a:p>
            <a:r>
              <a:rPr lang="fr-FR" sz="2400" dirty="0"/>
              <a:t>Ne pas se blesser</a:t>
            </a:r>
          </a:p>
          <a:p>
            <a:pPr lvl="1"/>
            <a:r>
              <a:rPr lang="fr-FR" dirty="0"/>
              <a:t>La flèche doit impérativement être remise dans le carquois avant de franchir un obstacle</a:t>
            </a:r>
          </a:p>
          <a:p>
            <a:pPr lvl="1"/>
            <a:r>
              <a:rPr lang="fr-FR" dirty="0"/>
              <a:t>Utiliser un armement en parfait état :</a:t>
            </a:r>
          </a:p>
          <a:p>
            <a:pPr lvl="2">
              <a:lnSpc>
                <a:spcPct val="150000"/>
              </a:lnSpc>
            </a:pPr>
            <a:r>
              <a:rPr lang="fr-FR" sz="1400" dirty="0"/>
              <a:t>Sur l’arc : vérifier </a:t>
            </a:r>
            <a:r>
              <a:rPr lang="fr-FR" sz="1400" dirty="0" err="1"/>
              <a:t>corde&amp;cables</a:t>
            </a:r>
            <a:r>
              <a:rPr lang="fr-FR" sz="1400" dirty="0"/>
              <a:t> (cirer souvent), branches (fêlures), gorges des cames</a:t>
            </a:r>
          </a:p>
          <a:p>
            <a:pPr lvl="2">
              <a:lnSpc>
                <a:spcPct val="150000"/>
              </a:lnSpc>
            </a:pPr>
            <a:r>
              <a:rPr lang="fr-FR" sz="1400" dirty="0"/>
              <a:t>Sur les flèches vérifier l’intégrité du fût (tapoter ou contraindre) et de l’empennage</a:t>
            </a:r>
          </a:p>
          <a:p>
            <a:pPr lvl="2">
              <a:lnSpc>
                <a:spcPct val="150000"/>
              </a:lnSpc>
            </a:pPr>
            <a:endParaRPr lang="fr-FR" sz="1400" dirty="0"/>
          </a:p>
          <a:p>
            <a:endParaRPr lang="fr-FR" sz="2000" dirty="0"/>
          </a:p>
          <a:p>
            <a:endParaRPr lang="fr-FR" sz="2000" dirty="0"/>
          </a:p>
          <a:p>
            <a:endParaRPr lang="fr-FR" sz="2000" dirty="0"/>
          </a:p>
          <a:p>
            <a:pPr lvl="1" algn="ctr"/>
            <a:r>
              <a:rPr lang="fr-FR" dirty="0"/>
              <a:t>Toujours être visible pour les autres chasseurs</a:t>
            </a: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5976" y="2895787"/>
            <a:ext cx="1823451" cy="1404155"/>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3528" y="3016965"/>
            <a:ext cx="3744416" cy="994945"/>
          </a:xfrm>
          <a:prstGeom prst="rect">
            <a:avLst/>
          </a:prstGeom>
        </p:spPr>
      </p:pic>
      <p:pic>
        <p:nvPicPr>
          <p:cNvPr id="5" name="Imag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26349" y="2886928"/>
            <a:ext cx="1906091" cy="1429568"/>
          </a:xfrm>
          <a:prstGeom prst="rect">
            <a:avLst/>
          </a:prstGeom>
        </p:spPr>
      </p:pic>
      <p:pic>
        <p:nvPicPr>
          <p:cNvPr id="10" name="Imag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
        <p:nvSpPr>
          <p:cNvPr id="6" name="Espace réservé du texte 5"/>
          <p:cNvSpPr>
            <a:spLocks noGrp="1"/>
          </p:cNvSpPr>
          <p:nvPr>
            <p:ph type="body" sz="quarter" idx="10"/>
          </p:nvPr>
        </p:nvSpPr>
        <p:spPr>
          <a:xfrm>
            <a:off x="0" y="25735"/>
            <a:ext cx="2273166"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spTree>
    <p:extLst>
      <p:ext uri="{BB962C8B-B14F-4D97-AF65-F5344CB8AC3E}">
        <p14:creationId xmlns:p14="http://schemas.microsoft.com/office/powerpoint/2010/main" val="3985171817"/>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fr-FR" dirty="0"/>
              <a:t>Sécurité</a:t>
            </a:r>
          </a:p>
        </p:txBody>
      </p:sp>
      <p:pic>
        <p:nvPicPr>
          <p:cNvPr id="19460"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1388" y="2139702"/>
            <a:ext cx="1690332" cy="237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descr="tree stand"/>
          <p:cNvPicPr preferRelativeResize="0">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258" y="741971"/>
            <a:ext cx="1341697" cy="1325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910705" y="1494843"/>
            <a:ext cx="1207859" cy="215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6156176" y="741972"/>
            <a:ext cx="1322004" cy="215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Image 2"/>
          <p:cNvPicPr>
            <a:picLocks noChangeAspect="1"/>
          </p:cNvPicPr>
          <p:nvPr/>
        </p:nvPicPr>
        <p:blipFill>
          <a:blip r:embed="rId7"/>
          <a:stretch>
            <a:fillRect/>
          </a:stretch>
        </p:blipFill>
        <p:spPr>
          <a:xfrm>
            <a:off x="6767350" y="2050552"/>
            <a:ext cx="1261034" cy="2810445"/>
          </a:xfrm>
          <a:prstGeom prst="rect">
            <a:avLst/>
          </a:prstGeom>
        </p:spPr>
      </p:pic>
      <p:sp>
        <p:nvSpPr>
          <p:cNvPr id="11" name="ZoneTexte 10"/>
          <p:cNvSpPr txBox="1"/>
          <p:nvPr/>
        </p:nvSpPr>
        <p:spPr>
          <a:xfrm>
            <a:off x="7864628" y="699492"/>
            <a:ext cx="524503" cy="400110"/>
          </a:xfrm>
          <a:prstGeom prst="rect">
            <a:avLst/>
          </a:prstGeom>
          <a:noFill/>
        </p:spPr>
        <p:txBody>
          <a:bodyPr wrap="none" rtlCol="0">
            <a:spAutoFit/>
          </a:bodyPr>
          <a:lstStyle/>
          <a:p>
            <a:r>
              <a:rPr lang="fr-FR" sz="2000" b="1" dirty="0">
                <a:solidFill>
                  <a:srgbClr val="006600"/>
                </a:solidFill>
                <a:latin typeface="Trebuchet MS" panose="020B0603020202020204" pitchFamily="34" charset="0"/>
              </a:rPr>
              <a:t>OK</a:t>
            </a:r>
          </a:p>
        </p:txBody>
      </p:sp>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51719" y="51470"/>
            <a:ext cx="404447" cy="565401"/>
          </a:xfrm>
          <a:prstGeom prst="rect">
            <a:avLst/>
          </a:prstGeom>
        </p:spPr>
      </p:pic>
      <p:sp>
        <p:nvSpPr>
          <p:cNvPr id="15" name="Espace réservé du texte 5"/>
          <p:cNvSpPr>
            <a:spLocks noGrp="1"/>
          </p:cNvSpPr>
          <p:nvPr>
            <p:ph type="body" sz="quarter" idx="10"/>
          </p:nvPr>
        </p:nvSpPr>
        <p:spPr>
          <a:xfrm>
            <a:off x="0" y="25735"/>
            <a:ext cx="2273166" cy="576010"/>
          </a:xfrm>
        </p:spPr>
        <p:txBody>
          <a:bodyPr/>
          <a:lstStyle/>
          <a:p>
            <a:r>
              <a:rPr lang="fr-FR" sz="1600" dirty="0"/>
              <a:t>L</a:t>
            </a:r>
            <a:r>
              <a:rPr lang="fr-FR" sz="1400" dirty="0"/>
              <a:t>E </a:t>
            </a:r>
            <a:r>
              <a:rPr lang="fr-FR" sz="1600" dirty="0"/>
              <a:t>C</a:t>
            </a:r>
            <a:r>
              <a:rPr lang="fr-FR" sz="1400" dirty="0"/>
              <a:t>HASSEUR</a:t>
            </a:r>
            <a:r>
              <a:rPr lang="fr-FR" sz="1600" dirty="0"/>
              <a:t> A L’A</a:t>
            </a:r>
            <a:r>
              <a:rPr lang="fr-FR" sz="1400" dirty="0"/>
              <a:t>RC</a:t>
            </a:r>
          </a:p>
        </p:txBody>
      </p:sp>
      <p:sp>
        <p:nvSpPr>
          <p:cNvPr id="4" name="Espace réservé du contenu 3"/>
          <p:cNvSpPr>
            <a:spLocks noGrp="1"/>
          </p:cNvSpPr>
          <p:nvPr>
            <p:ph idx="1"/>
          </p:nvPr>
        </p:nvSpPr>
        <p:spPr>
          <a:xfrm>
            <a:off x="1691680" y="627480"/>
            <a:ext cx="4464496" cy="1800254"/>
          </a:xfrm>
        </p:spPr>
        <p:txBody>
          <a:bodyPr/>
          <a:lstStyle/>
          <a:p>
            <a:r>
              <a:rPr lang="fr-FR" dirty="0"/>
              <a:t>Affût perché</a:t>
            </a:r>
          </a:p>
          <a:p>
            <a:pPr lvl="1"/>
            <a:r>
              <a:rPr lang="fr-FR" dirty="0"/>
              <a:t>Toujours s’assurer avec un véritable harnais</a:t>
            </a:r>
          </a:p>
          <a:p>
            <a:pPr lvl="2"/>
            <a:r>
              <a:rPr lang="fr-FR" dirty="0"/>
              <a:t>Pour monter</a:t>
            </a:r>
          </a:p>
          <a:p>
            <a:pPr lvl="2"/>
            <a:r>
              <a:rPr lang="fr-FR" dirty="0"/>
              <a:t>Pour chasser</a:t>
            </a:r>
          </a:p>
        </p:txBody>
      </p:sp>
      <p:sp>
        <p:nvSpPr>
          <p:cNvPr id="16" name="Espace réservé du contenu 3"/>
          <p:cNvSpPr txBox="1">
            <a:spLocks/>
          </p:cNvSpPr>
          <p:nvPr/>
        </p:nvSpPr>
        <p:spPr bwMode="auto">
          <a:xfrm>
            <a:off x="1610563" y="2777958"/>
            <a:ext cx="5795809" cy="123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9"/>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10"/>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10"/>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10"/>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10"/>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lvl="1">
              <a:lnSpc>
                <a:spcPct val="150000"/>
              </a:lnSpc>
            </a:pPr>
            <a:r>
              <a:rPr lang="fr-FR" kern="0" dirty="0"/>
              <a:t>Point de fixation au-dessus du chasseur</a:t>
            </a:r>
          </a:p>
          <a:p>
            <a:pPr lvl="1">
              <a:lnSpc>
                <a:spcPct val="150000"/>
              </a:lnSpc>
            </a:pPr>
            <a:r>
              <a:rPr lang="fr-FR" kern="0" dirty="0"/>
              <a:t>Informer de la présence d’un affût</a:t>
            </a:r>
          </a:p>
          <a:p>
            <a:pPr lvl="1"/>
            <a:r>
              <a:rPr lang="fr-FR" kern="0" dirty="0"/>
              <a:t>Utiliser une corde pour monter et descendre le matériel</a:t>
            </a:r>
          </a:p>
          <a:p>
            <a:endParaRPr lang="fr-FR" kern="0" dirty="0"/>
          </a:p>
        </p:txBody>
      </p:sp>
      <p:sp>
        <p:nvSpPr>
          <p:cNvPr id="10" name="Flèche droite 9"/>
          <p:cNvSpPr/>
          <p:nvPr/>
        </p:nvSpPr>
        <p:spPr bwMode="auto">
          <a:xfrm rot="5400000">
            <a:off x="7871180" y="1130334"/>
            <a:ext cx="547050" cy="350655"/>
          </a:xfrm>
          <a:prstGeom prst="rightArrow">
            <a:avLst/>
          </a:prstGeom>
          <a:solidFill>
            <a:srgbClr val="0066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15738702"/>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Choisir l’arc, c’est accepter…</a:t>
            </a:r>
          </a:p>
        </p:txBody>
      </p:sp>
      <p:sp>
        <p:nvSpPr>
          <p:cNvPr id="20482" name="Rectangle 3"/>
          <p:cNvSpPr>
            <a:spLocks noGrp="1" noChangeArrowheads="1"/>
          </p:cNvSpPr>
          <p:nvPr>
            <p:ph idx="1"/>
          </p:nvPr>
        </p:nvSpPr>
        <p:spPr>
          <a:xfrm>
            <a:off x="529208" y="627480"/>
            <a:ext cx="8507288" cy="4104510"/>
          </a:xfrm>
        </p:spPr>
        <p:txBody>
          <a:bodyPr>
            <a:noAutofit/>
          </a:bodyPr>
          <a:lstStyle/>
          <a:p>
            <a:pPr eaLnBrk="1" hangingPunct="1">
              <a:lnSpc>
                <a:spcPct val="90000"/>
              </a:lnSpc>
            </a:pPr>
            <a:r>
              <a:rPr lang="fr-FR" sz="2000" dirty="0"/>
              <a:t>La difficulté et les règles d’une chasse exigeante</a:t>
            </a:r>
          </a:p>
          <a:p>
            <a:pPr lvl="1" eaLnBrk="1" hangingPunct="1">
              <a:lnSpc>
                <a:spcPct val="150000"/>
              </a:lnSpc>
            </a:pPr>
            <a:r>
              <a:rPr lang="fr-FR" dirty="0"/>
              <a:t>S’entraîner continuellement au tir pour être efficace</a:t>
            </a:r>
          </a:p>
          <a:p>
            <a:pPr lvl="2" eaLnBrk="1" hangingPunct="1">
              <a:lnSpc>
                <a:spcPct val="90000"/>
              </a:lnSpc>
            </a:pPr>
            <a:r>
              <a:rPr lang="fr-FR" dirty="0"/>
              <a:t>Acquérir et maintenir un bon niveau de tir et une bonne condition physique</a:t>
            </a:r>
          </a:p>
          <a:p>
            <a:pPr lvl="2" eaLnBrk="1" hangingPunct="1">
              <a:lnSpc>
                <a:spcPct val="90000"/>
              </a:lnSpc>
            </a:pPr>
            <a:r>
              <a:rPr lang="fr-FR" dirty="0"/>
              <a:t>Connaître sa distance et ses conditions d’efficacité</a:t>
            </a:r>
          </a:p>
          <a:p>
            <a:pPr lvl="1" eaLnBrk="1" hangingPunct="1">
              <a:lnSpc>
                <a:spcPct val="150000"/>
              </a:lnSpc>
            </a:pPr>
            <a:r>
              <a:rPr lang="fr-FR" dirty="0"/>
              <a:t>Apprendre à chasser autrement</a:t>
            </a:r>
          </a:p>
          <a:p>
            <a:pPr lvl="2" eaLnBrk="1" hangingPunct="1">
              <a:lnSpc>
                <a:spcPct val="90000"/>
              </a:lnSpc>
            </a:pPr>
            <a:r>
              <a:rPr lang="fr-FR" dirty="0"/>
              <a:t>Développer son sens du déplacement, et de l’observation</a:t>
            </a:r>
          </a:p>
          <a:p>
            <a:pPr lvl="2" eaLnBrk="1" hangingPunct="1">
              <a:lnSpc>
                <a:spcPct val="90000"/>
              </a:lnSpc>
            </a:pPr>
            <a:r>
              <a:rPr lang="fr-FR" dirty="0"/>
              <a:t>Apprendre du gibier et du territoire</a:t>
            </a:r>
          </a:p>
          <a:p>
            <a:pPr lvl="2" eaLnBrk="1" hangingPunct="1">
              <a:lnSpc>
                <a:spcPct val="90000"/>
              </a:lnSpc>
            </a:pPr>
            <a:r>
              <a:rPr lang="fr-FR" dirty="0"/>
              <a:t>Développer son instinct de prédateur</a:t>
            </a:r>
          </a:p>
          <a:p>
            <a:pPr lvl="1" eaLnBrk="1" hangingPunct="1">
              <a:lnSpc>
                <a:spcPct val="150000"/>
              </a:lnSpc>
            </a:pPr>
            <a:r>
              <a:rPr lang="fr-FR" dirty="0"/>
              <a:t>Apprendre à se maîtriser</a:t>
            </a:r>
          </a:p>
          <a:p>
            <a:pPr lvl="2" eaLnBrk="1" hangingPunct="1">
              <a:lnSpc>
                <a:spcPct val="90000"/>
              </a:lnSpc>
            </a:pPr>
            <a:r>
              <a:rPr lang="fr-FR" dirty="0"/>
              <a:t>Savoir ne pas tirer (ne pas se lâcher !) si toutes les conditions d’efficacité ne sont pas réunies</a:t>
            </a:r>
          </a:p>
          <a:p>
            <a:pPr lvl="2" eaLnBrk="1" hangingPunct="1">
              <a:lnSpc>
                <a:spcPct val="90000"/>
              </a:lnSpc>
            </a:pPr>
            <a:endParaRPr lang="fr-FR" dirty="0"/>
          </a:p>
        </p:txBody>
      </p:sp>
      <p:sp>
        <p:nvSpPr>
          <p:cNvPr id="5"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94793810"/>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endParaRPr lang="fr-FR" dirty="0"/>
          </a:p>
        </p:txBody>
      </p:sp>
      <p:sp>
        <p:nvSpPr>
          <p:cNvPr id="2" name="Sous-titre 1"/>
          <p:cNvSpPr>
            <a:spLocks noGrp="1"/>
          </p:cNvSpPr>
          <p:nvPr>
            <p:ph type="subTitle" idx="1"/>
          </p:nvPr>
        </p:nvSpPr>
        <p:spPr/>
        <p:txBody>
          <a:bodyPr/>
          <a:lstStyle/>
          <a:p>
            <a:r>
              <a:rPr lang="fr-FR" dirty="0"/>
              <a:t>Arrêté ministériel du 18 août 2008</a:t>
            </a:r>
          </a:p>
        </p:txBody>
      </p:sp>
      <p:sp>
        <p:nvSpPr>
          <p:cNvPr id="3" name="Espace réservé du texte 2"/>
          <p:cNvSpPr>
            <a:spLocks noGrp="1"/>
          </p:cNvSpPr>
          <p:nvPr>
            <p:ph type="body" sz="quarter" idx="10"/>
          </p:nvPr>
        </p:nvSpPr>
        <p:spPr/>
        <p:txBody>
          <a:bodyPr/>
          <a:lstStyle/>
          <a:p>
            <a:r>
              <a:rPr lang="fr-FR" dirty="0"/>
              <a:t>La réglementation</a:t>
            </a:r>
          </a:p>
        </p:txBody>
      </p:sp>
      <p:sp>
        <p:nvSpPr>
          <p:cNvPr id="4" name="Espace réservé du texte 3"/>
          <p:cNvSpPr>
            <a:spLocks noGrp="1"/>
          </p:cNvSpPr>
          <p:nvPr>
            <p:ph type="body" sz="quarter" idx="11"/>
          </p:nvPr>
        </p:nvSpPr>
        <p:spPr>
          <a:xfrm>
            <a:off x="0" y="51470"/>
            <a:ext cx="2051720" cy="576010"/>
          </a:xfrm>
        </p:spPr>
        <p:txBody>
          <a:bodyPr/>
          <a:lstStyle/>
          <a:p>
            <a:r>
              <a:rPr lang="fr-FR" sz="2000" cap="small" dirty="0"/>
              <a:t>Règlementation</a:t>
            </a:r>
            <a:endParaRPr lang="fr-FR" sz="1600" cap="small" dirty="0"/>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2912500443"/>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Chasser en règle</a:t>
            </a:r>
          </a:p>
        </p:txBody>
      </p:sp>
      <p:sp>
        <p:nvSpPr>
          <p:cNvPr id="2" name="Espace réservé du contenu 1"/>
          <p:cNvSpPr>
            <a:spLocks noGrp="1"/>
          </p:cNvSpPr>
          <p:nvPr>
            <p:ph idx="1"/>
          </p:nvPr>
        </p:nvSpPr>
        <p:spPr/>
        <p:txBody>
          <a:bodyPr/>
          <a:lstStyle/>
          <a:p>
            <a:r>
              <a:rPr lang="fr-FR" dirty="0"/>
              <a:t>Les documents nécessaires pour chasser à l’arc</a:t>
            </a:r>
          </a:p>
        </p:txBody>
      </p:sp>
      <p:sp>
        <p:nvSpPr>
          <p:cNvPr id="3" name="Espace réservé du texte 2"/>
          <p:cNvSpPr>
            <a:spLocks noGrp="1"/>
          </p:cNvSpPr>
          <p:nvPr>
            <p:ph type="body" sz="quarter" idx="10"/>
          </p:nvPr>
        </p:nvSpPr>
        <p:spPr>
          <a:xfrm>
            <a:off x="0" y="51470"/>
            <a:ext cx="2195736" cy="576010"/>
          </a:xfrm>
        </p:spPr>
        <p:txBody>
          <a:bodyPr/>
          <a:lstStyle/>
          <a:p>
            <a:r>
              <a:rPr lang="fr-FR" sz="2000" cap="small" dirty="0"/>
              <a:t>Règlementation</a:t>
            </a:r>
            <a:endParaRPr lang="fr-FR" sz="1600" cap="small" dirty="0"/>
          </a:p>
        </p:txBody>
      </p:sp>
      <p:sp>
        <p:nvSpPr>
          <p:cNvPr id="21507" name="Text Box 4"/>
          <p:cNvSpPr txBox="1">
            <a:spLocks noChangeArrowheads="1"/>
          </p:cNvSpPr>
          <p:nvPr/>
        </p:nvSpPr>
        <p:spPr bwMode="auto">
          <a:xfrm>
            <a:off x="750893" y="1021557"/>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chemeClr val="tx2"/>
              </a:solidFill>
              <a:latin typeface="Times New Roman" pitchFamily="18" charset="0"/>
              <a:cs typeface="Times New Roman" pitchFamily="18" charset="0"/>
            </a:endParaRPr>
          </a:p>
        </p:txBody>
      </p:sp>
      <p:pic>
        <p:nvPicPr>
          <p:cNvPr id="6" name="Picture 13"/>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391134" y="1203490"/>
            <a:ext cx="6627003" cy="380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299757014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Chasser en règle</a:t>
            </a:r>
          </a:p>
        </p:txBody>
      </p:sp>
      <p:graphicFrame>
        <p:nvGraphicFramePr>
          <p:cNvPr id="22532" name="Object 12"/>
          <p:cNvGraphicFramePr>
            <a:graphicFrameLocks noGrp="1" noChangeAspect="1"/>
          </p:cNvGraphicFramePr>
          <p:nvPr>
            <p:ph idx="1"/>
            <p:extLst>
              <p:ext uri="{D42A27DB-BD31-4B8C-83A1-F6EECF244321}">
                <p14:modId xmlns:p14="http://schemas.microsoft.com/office/powerpoint/2010/main" val="244784469"/>
              </p:ext>
            </p:extLst>
          </p:nvPr>
        </p:nvGraphicFramePr>
        <p:xfrm>
          <a:off x="2483769" y="1566902"/>
          <a:ext cx="4320479" cy="3165088"/>
        </p:xfrm>
        <a:graphic>
          <a:graphicData uri="http://schemas.openxmlformats.org/presentationml/2006/ole">
            <mc:AlternateContent xmlns:mc="http://schemas.openxmlformats.org/markup-compatibility/2006">
              <mc:Choice xmlns:v="urn:schemas-microsoft-com:vml" Requires="v">
                <p:oleObj spid="_x0000_s1107" name="Photo Editor Photo" r:id="rId4" imgW="9685714" imgH="7095238" progId="MSPhotoEd.3">
                  <p:embed/>
                </p:oleObj>
              </mc:Choice>
              <mc:Fallback>
                <p:oleObj name="Photo Editor Photo" r:id="rId4" imgW="9685714" imgH="7095238"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3769" y="1566902"/>
                        <a:ext cx="4320479" cy="3165088"/>
                      </a:xfrm>
                      <a:prstGeom prst="rect">
                        <a:avLst/>
                      </a:prstGeom>
                      <a:noFill/>
                      <a:ln w="57150">
                        <a:solidFill>
                          <a:schemeClr val="tx1"/>
                        </a:solidFill>
                        <a:miter lim="800000"/>
                        <a:headEnd/>
                        <a:tailEnd/>
                      </a:ln>
                      <a:effectLst/>
                      <a:extLst/>
                    </p:spPr>
                  </p:pic>
                </p:oleObj>
              </mc:Fallback>
            </mc:AlternateContent>
          </a:graphicData>
        </a:graphic>
      </p:graphicFrame>
      <p:sp>
        <p:nvSpPr>
          <p:cNvPr id="9" name="Espace réservé du contenu 3"/>
          <p:cNvSpPr txBox="1">
            <a:spLocks/>
          </p:cNvSpPr>
          <p:nvPr/>
        </p:nvSpPr>
        <p:spPr bwMode="auto">
          <a:xfrm>
            <a:off x="323528" y="597364"/>
            <a:ext cx="8712968" cy="348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6"/>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7"/>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7"/>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7"/>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7"/>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kern="0" dirty="0"/>
              <a:t>Identification des flèches</a:t>
            </a:r>
          </a:p>
          <a:p>
            <a:pPr lvl="1"/>
            <a:r>
              <a:rPr lang="fr-FR" kern="0" dirty="0"/>
              <a:t>Numéro du permis de chasser (de la validation pour les étrangers)</a:t>
            </a:r>
          </a:p>
        </p:txBody>
      </p:sp>
      <p:sp>
        <p:nvSpPr>
          <p:cNvPr id="8" name="Espace réservé du texte 2"/>
          <p:cNvSpPr>
            <a:spLocks noGrp="1"/>
          </p:cNvSpPr>
          <p:nvPr>
            <p:ph type="body" sz="quarter" idx="10"/>
          </p:nvPr>
        </p:nvSpPr>
        <p:spPr>
          <a:xfrm>
            <a:off x="0" y="51470"/>
            <a:ext cx="2195736" cy="576010"/>
          </a:xfrm>
        </p:spPr>
        <p:txBody>
          <a:bodyPr/>
          <a:lstStyle/>
          <a:p>
            <a:r>
              <a:rPr lang="fr-FR" sz="2000" cap="small" dirty="0"/>
              <a:t>Règlementation</a:t>
            </a:r>
            <a:endParaRPr lang="fr-FR" sz="1600" cap="small" dirty="0"/>
          </a:p>
        </p:txBody>
      </p:sp>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593338004"/>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76613" y="1131591"/>
            <a:ext cx="2952328" cy="3562231"/>
          </a:xfrm>
          <a:prstGeom prst="rect">
            <a:avLst/>
          </a:prstGeom>
        </p:spPr>
      </p:pic>
      <p:sp>
        <p:nvSpPr>
          <p:cNvPr id="26627" name="Rectangle 3"/>
          <p:cNvSpPr>
            <a:spLocks noGrp="1" noChangeArrowheads="1"/>
          </p:cNvSpPr>
          <p:nvPr>
            <p:ph idx="1"/>
          </p:nvPr>
        </p:nvSpPr>
        <p:spPr>
          <a:xfrm>
            <a:off x="457200" y="627480"/>
            <a:ext cx="8579296" cy="4104510"/>
          </a:xfrm>
        </p:spPr>
        <p:txBody>
          <a:bodyPr/>
          <a:lstStyle/>
          <a:p>
            <a:pPr eaLnBrk="1" hangingPunct="1"/>
            <a:r>
              <a:rPr lang="fr-FR" sz="2400" dirty="0"/>
              <a:t>L’action de chasse débute dès que la flèche est encochée</a:t>
            </a:r>
          </a:p>
        </p:txBody>
      </p:sp>
      <p:sp>
        <p:nvSpPr>
          <p:cNvPr id="518149" name="Line 5"/>
          <p:cNvSpPr>
            <a:spLocks noChangeShapeType="1"/>
          </p:cNvSpPr>
          <p:nvPr/>
        </p:nvSpPr>
        <p:spPr bwMode="auto">
          <a:xfrm flipV="1">
            <a:off x="2807804" y="3147815"/>
            <a:ext cx="1547813" cy="677465"/>
          </a:xfrm>
          <a:prstGeom prst="line">
            <a:avLst/>
          </a:prstGeom>
          <a:noFill/>
          <a:ln w="635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 name="Titre 3"/>
          <p:cNvSpPr>
            <a:spLocks noGrp="1"/>
          </p:cNvSpPr>
          <p:nvPr>
            <p:ph type="title"/>
          </p:nvPr>
        </p:nvSpPr>
        <p:spPr/>
        <p:txBody>
          <a:bodyPr/>
          <a:lstStyle/>
          <a:p>
            <a:r>
              <a:rPr lang="fr-FR" dirty="0"/>
              <a:t>Action de chasse</a:t>
            </a:r>
          </a:p>
        </p:txBody>
      </p:sp>
      <p:sp>
        <p:nvSpPr>
          <p:cNvPr id="10" name="Espace réservé du texte 2"/>
          <p:cNvSpPr>
            <a:spLocks noGrp="1"/>
          </p:cNvSpPr>
          <p:nvPr>
            <p:ph type="body" sz="quarter" idx="10"/>
          </p:nvPr>
        </p:nvSpPr>
        <p:spPr>
          <a:xfrm>
            <a:off x="0" y="51470"/>
            <a:ext cx="2195736" cy="576010"/>
          </a:xfrm>
        </p:spPr>
        <p:txBody>
          <a:bodyPr/>
          <a:lstStyle/>
          <a:p>
            <a:r>
              <a:rPr lang="fr-FR" sz="2000" cap="small" dirty="0"/>
              <a:t>Règlementation</a:t>
            </a:r>
            <a:endParaRPr lang="fr-FR" sz="1600" cap="small" dirty="0"/>
          </a:p>
        </p:txBody>
      </p:sp>
      <p:pic>
        <p:nvPicPr>
          <p:cNvPr id="11" name="Imag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23397980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8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9"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rot="20172586">
            <a:off x="7198915" y="1291666"/>
            <a:ext cx="1555936" cy="1555936"/>
          </a:xfrm>
          <a:prstGeom prst="rect">
            <a:avLst/>
          </a:prstGeom>
        </p:spPr>
      </p:pic>
      <p:sp>
        <p:nvSpPr>
          <p:cNvPr id="4" name="Espace réservé du contenu 3"/>
          <p:cNvSpPr>
            <a:spLocks noGrp="1"/>
          </p:cNvSpPr>
          <p:nvPr>
            <p:ph idx="1"/>
          </p:nvPr>
        </p:nvSpPr>
        <p:spPr>
          <a:xfrm>
            <a:off x="457200" y="627480"/>
            <a:ext cx="6779096" cy="4104510"/>
          </a:xfrm>
        </p:spPr>
        <p:txBody>
          <a:bodyPr/>
          <a:lstStyle/>
          <a:p>
            <a:r>
              <a:rPr lang="fr-FR" dirty="0"/>
              <a:t>En action de chasse, sont interdites :</a:t>
            </a:r>
          </a:p>
          <a:p>
            <a:pPr lvl="1"/>
            <a:r>
              <a:rPr lang="fr-FR" sz="2400" dirty="0"/>
              <a:t>Arbalètes</a:t>
            </a:r>
          </a:p>
          <a:p>
            <a:pPr lvl="1"/>
            <a:endParaRPr lang="fr-FR" sz="2400" dirty="0"/>
          </a:p>
          <a:p>
            <a:pPr lvl="1"/>
            <a:endParaRPr lang="fr-FR" sz="2400" dirty="0"/>
          </a:p>
          <a:p>
            <a:pPr lvl="1"/>
            <a:endParaRPr lang="fr-FR" sz="2400" dirty="0"/>
          </a:p>
          <a:p>
            <a:pPr lvl="1"/>
            <a:endParaRPr lang="fr-FR" sz="2400" dirty="0"/>
          </a:p>
          <a:p>
            <a:pPr lvl="1"/>
            <a:r>
              <a:rPr lang="fr-FR" sz="2400" dirty="0"/>
              <a:t>Pointes d'entraînement (pointe </a:t>
            </a:r>
            <a:r>
              <a:rPr lang="fr-FR" sz="2400" dirty="0" err="1"/>
              <a:t>field</a:t>
            </a:r>
            <a:r>
              <a:rPr lang="fr-FR" sz="2400" dirty="0"/>
              <a:t>)</a:t>
            </a:r>
          </a:p>
          <a:p>
            <a:pPr lvl="1"/>
            <a:r>
              <a:rPr lang="fr-FR" sz="2400" dirty="0"/>
              <a:t>Pointes équipées de dispositifs toxiques ou d'explosifs</a:t>
            </a:r>
          </a:p>
          <a:p>
            <a:endParaRPr lang="fr-FR" dirty="0"/>
          </a:p>
        </p:txBody>
      </p:sp>
      <p:sp>
        <p:nvSpPr>
          <p:cNvPr id="23558" name="Text Box 7"/>
          <p:cNvSpPr txBox="1">
            <a:spLocks noChangeArrowheads="1"/>
          </p:cNvSpPr>
          <p:nvPr/>
        </p:nvSpPr>
        <p:spPr bwMode="auto">
          <a:xfrm>
            <a:off x="750893" y="1021557"/>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chemeClr val="tx2"/>
              </a:solidFill>
              <a:latin typeface="Times New Roman" pitchFamily="18" charset="0"/>
              <a:cs typeface="Times New Roman" pitchFamily="18" charset="0"/>
            </a:endParaRPr>
          </a:p>
        </p:txBody>
      </p:sp>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645645">
            <a:off x="2787728" y="1162608"/>
            <a:ext cx="3525747" cy="2412353"/>
          </a:xfrm>
          <a:prstGeom prst="rect">
            <a:avLst/>
          </a:prstGeom>
        </p:spPr>
      </p:pic>
      <p:sp>
        <p:nvSpPr>
          <p:cNvPr id="2" name="Croix 1"/>
          <p:cNvSpPr/>
          <p:nvPr/>
        </p:nvSpPr>
        <p:spPr bwMode="auto">
          <a:xfrm rot="2696480">
            <a:off x="3206466" y="968262"/>
            <a:ext cx="2517917" cy="2522898"/>
          </a:xfrm>
          <a:prstGeom prst="plus">
            <a:avLst>
              <a:gd name="adj" fmla="val 47115"/>
            </a:avLst>
          </a:prstGeom>
          <a:solidFill>
            <a:srgbClr val="FF0000">
              <a:alpha val="34000"/>
            </a:srgb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pic>
        <p:nvPicPr>
          <p:cNvPr id="5" name="Image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96298" y="3010613"/>
            <a:ext cx="1761170" cy="1655075"/>
          </a:xfrm>
          <a:prstGeom prst="rect">
            <a:avLst/>
          </a:prstGeom>
        </p:spPr>
      </p:pic>
      <p:sp>
        <p:nvSpPr>
          <p:cNvPr id="13" name="Croix 12"/>
          <p:cNvSpPr/>
          <p:nvPr/>
        </p:nvSpPr>
        <p:spPr bwMode="auto">
          <a:xfrm rot="2696480">
            <a:off x="7065940" y="2830958"/>
            <a:ext cx="2035779" cy="2014384"/>
          </a:xfrm>
          <a:prstGeom prst="plus">
            <a:avLst>
              <a:gd name="adj" fmla="val 47115"/>
            </a:avLst>
          </a:prstGeom>
          <a:solidFill>
            <a:srgbClr val="FF0000">
              <a:alpha val="34000"/>
            </a:srgb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4" name="Croix 13"/>
          <p:cNvSpPr/>
          <p:nvPr/>
        </p:nvSpPr>
        <p:spPr bwMode="auto">
          <a:xfrm rot="2696480">
            <a:off x="6853911" y="1072273"/>
            <a:ext cx="2035779" cy="2014384"/>
          </a:xfrm>
          <a:prstGeom prst="plus">
            <a:avLst>
              <a:gd name="adj" fmla="val 47115"/>
            </a:avLst>
          </a:prstGeom>
          <a:solidFill>
            <a:srgbClr val="FF0000">
              <a:alpha val="34000"/>
            </a:srgb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8" name="Titre 7"/>
          <p:cNvSpPr>
            <a:spLocks noGrp="1"/>
          </p:cNvSpPr>
          <p:nvPr>
            <p:ph type="title"/>
          </p:nvPr>
        </p:nvSpPr>
        <p:spPr/>
        <p:txBody>
          <a:bodyPr/>
          <a:lstStyle/>
          <a:p>
            <a:r>
              <a:rPr lang="fr-FR" dirty="0"/>
              <a:t>Le matériel</a:t>
            </a:r>
          </a:p>
        </p:txBody>
      </p:sp>
      <p:sp>
        <p:nvSpPr>
          <p:cNvPr id="17" name="Espace réservé du texte 2"/>
          <p:cNvSpPr>
            <a:spLocks noGrp="1"/>
          </p:cNvSpPr>
          <p:nvPr>
            <p:ph type="body" sz="quarter" idx="10"/>
          </p:nvPr>
        </p:nvSpPr>
        <p:spPr>
          <a:xfrm>
            <a:off x="0" y="51470"/>
            <a:ext cx="2195736" cy="576010"/>
          </a:xfrm>
        </p:spPr>
        <p:txBody>
          <a:bodyPr/>
          <a:lstStyle/>
          <a:p>
            <a:r>
              <a:rPr lang="fr-FR" sz="2000" cap="small" dirty="0"/>
              <a:t>Règlementation</a:t>
            </a:r>
            <a:endParaRPr lang="fr-FR" sz="1600" cap="small" dirty="0"/>
          </a:p>
        </p:txBody>
      </p:sp>
      <p:pic>
        <p:nvPicPr>
          <p:cNvPr id="18" name="Imag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3396298769"/>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Interdiction d’utiliser des lames</a:t>
            </a:r>
          </a:p>
        </p:txBody>
      </p:sp>
      <p:sp>
        <p:nvSpPr>
          <p:cNvPr id="24580" name="Rectangle 4"/>
          <p:cNvSpPr>
            <a:spLocks noChangeArrowheads="1"/>
          </p:cNvSpPr>
          <p:nvPr/>
        </p:nvSpPr>
        <p:spPr bwMode="auto">
          <a:xfrm>
            <a:off x="4" y="951313"/>
            <a:ext cx="6659563" cy="3726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Blip>
                <a:blip r:embed="rId4"/>
              </a:buBlip>
            </a:pPr>
            <a:endParaRPr lang="fr-FR" sz="2400" dirty="0">
              <a:solidFill>
                <a:srgbClr val="006600"/>
              </a:solidFill>
            </a:endParaRPr>
          </a:p>
          <a:p>
            <a:pPr marL="742950" lvl="1" indent="-285750">
              <a:spcBef>
                <a:spcPct val="20000"/>
              </a:spcBef>
              <a:buFontTx/>
              <a:buChar char="–"/>
            </a:pPr>
            <a:endParaRPr lang="fr-FR" i="1"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a:p>
            <a:pPr marL="342900" indent="-342900">
              <a:spcBef>
                <a:spcPct val="20000"/>
              </a:spcBef>
              <a:buFontTx/>
              <a:buBlip>
                <a:blip r:embed="rId4"/>
              </a:buBlip>
            </a:pPr>
            <a:endParaRPr lang="fr-FR" sz="2400" dirty="0">
              <a:solidFill>
                <a:srgbClr val="006600"/>
              </a:solidFill>
            </a:endParaRPr>
          </a:p>
        </p:txBody>
      </p:sp>
      <p:sp>
        <p:nvSpPr>
          <p:cNvPr id="24581" name="Text Box 6"/>
          <p:cNvSpPr txBox="1">
            <a:spLocks noChangeArrowheads="1"/>
          </p:cNvSpPr>
          <p:nvPr/>
        </p:nvSpPr>
        <p:spPr bwMode="auto">
          <a:xfrm>
            <a:off x="750893" y="1021557"/>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chemeClr val="tx2"/>
              </a:solidFill>
              <a:latin typeface="Times New Roman" pitchFamily="18" charset="0"/>
              <a:cs typeface="Times New Roman" pitchFamily="18" charset="0"/>
            </a:endParaRPr>
          </a:p>
        </p:txBody>
      </p:sp>
      <p:pic>
        <p:nvPicPr>
          <p:cNvPr id="24583" name="Picture 10" descr="Blunt caoutchouc"/>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6901" y="2214661"/>
            <a:ext cx="1384300" cy="162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11" descr="Blunt metal 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292356" y="1299955"/>
            <a:ext cx="2232025" cy="460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12" descr="judo[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811344" y="1977630"/>
            <a:ext cx="1681163" cy="1260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3" descr="zwikeydelta[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19934763">
            <a:off x="2735118" y="3360238"/>
            <a:ext cx="2346515" cy="114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9" name="Text Box 16"/>
          <p:cNvSpPr txBox="1">
            <a:spLocks noChangeArrowheads="1"/>
          </p:cNvSpPr>
          <p:nvPr/>
        </p:nvSpPr>
        <p:spPr bwMode="auto">
          <a:xfrm>
            <a:off x="5327027" y="1254960"/>
            <a:ext cx="38169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fr-FR" sz="2000" dirty="0">
                <a:latin typeface="Trebuchet MS" panose="020B0603020202020204" pitchFamily="34" charset="0"/>
              </a:rPr>
              <a:t>Empennage « </a:t>
            </a:r>
            <a:r>
              <a:rPr lang="fr-FR" sz="2000" dirty="0" err="1">
                <a:latin typeface="Trebuchet MS" panose="020B0603020202020204" pitchFamily="34" charset="0"/>
              </a:rPr>
              <a:t>Flu-Flu</a:t>
            </a:r>
            <a:r>
              <a:rPr lang="fr-FR" sz="2000" dirty="0">
                <a:latin typeface="Trebuchet MS" panose="020B0603020202020204" pitchFamily="34" charset="0"/>
              </a:rPr>
              <a:t> » obligatoire</a:t>
            </a:r>
          </a:p>
        </p:txBody>
      </p:sp>
      <p:graphicFrame>
        <p:nvGraphicFramePr>
          <p:cNvPr id="24590" name="Object 17"/>
          <p:cNvGraphicFramePr>
            <a:graphicFrameLocks noChangeAspect="1"/>
          </p:cNvGraphicFramePr>
          <p:nvPr/>
        </p:nvGraphicFramePr>
        <p:xfrm>
          <a:off x="5651505" y="1977630"/>
          <a:ext cx="3141663" cy="2318147"/>
        </p:xfrm>
        <a:graphic>
          <a:graphicData uri="http://schemas.openxmlformats.org/presentationml/2006/ole">
            <mc:AlternateContent xmlns:mc="http://schemas.openxmlformats.org/markup-compatibility/2006">
              <mc:Choice xmlns:v="urn:schemas-microsoft-com:vml" Requires="v">
                <p:oleObj spid="_x0000_s2131" name="Image bitmap" r:id="rId9" imgW="4114286" imgH="4048690" progId="Paint.Picture">
                  <p:embed/>
                </p:oleObj>
              </mc:Choice>
              <mc:Fallback>
                <p:oleObj name="Image bitmap" r:id="rId9" imgW="4114286" imgH="4048690" progId="Paint.Picture">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51505" y="1977630"/>
                        <a:ext cx="3141663" cy="2318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91" name="Line 18"/>
          <p:cNvSpPr>
            <a:spLocks noChangeShapeType="1"/>
          </p:cNvSpPr>
          <p:nvPr/>
        </p:nvSpPr>
        <p:spPr bwMode="auto">
          <a:xfrm flipH="1">
            <a:off x="6948488" y="2194326"/>
            <a:ext cx="349250" cy="203120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Text Box 19"/>
          <p:cNvSpPr txBox="1">
            <a:spLocks noChangeArrowheads="1"/>
          </p:cNvSpPr>
          <p:nvPr/>
        </p:nvSpPr>
        <p:spPr bwMode="auto">
          <a:xfrm>
            <a:off x="7192963" y="2868220"/>
            <a:ext cx="83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400" b="1">
                <a:latin typeface="Times New Roman" pitchFamily="18" charset="0"/>
              </a:rPr>
              <a:t>6 cm</a:t>
            </a:r>
          </a:p>
        </p:txBody>
      </p:sp>
      <p:pic>
        <p:nvPicPr>
          <p:cNvPr id="24593" name="Picture 18" descr="C:\Users\Claudine\AppData\Local\Microsoft\Windows\Temporary Internet Files\Content.IE5\JK22UPA3\SkipperStopper.jpg"/>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3577548" y="1901197"/>
            <a:ext cx="2014537" cy="959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re 3"/>
          <p:cNvSpPr>
            <a:spLocks noGrp="1"/>
          </p:cNvSpPr>
          <p:nvPr>
            <p:ph type="title"/>
          </p:nvPr>
        </p:nvSpPr>
        <p:spPr/>
        <p:txBody>
          <a:bodyPr/>
          <a:lstStyle/>
          <a:p>
            <a:r>
              <a:rPr lang="fr-FR" dirty="0"/>
              <a:t>Tirs non fichants</a:t>
            </a:r>
          </a:p>
        </p:txBody>
      </p:sp>
      <p:sp>
        <p:nvSpPr>
          <p:cNvPr id="23" name="Croix 22"/>
          <p:cNvSpPr/>
          <p:nvPr/>
        </p:nvSpPr>
        <p:spPr bwMode="auto">
          <a:xfrm rot="2696480">
            <a:off x="2694252" y="3032815"/>
            <a:ext cx="2035779" cy="2014384"/>
          </a:xfrm>
          <a:prstGeom prst="plus">
            <a:avLst>
              <a:gd name="adj" fmla="val 47115"/>
            </a:avLst>
          </a:prstGeom>
          <a:solidFill>
            <a:srgbClr val="FF0000">
              <a:alpha val="34000"/>
            </a:srgbClr>
          </a:solidFill>
          <a:ln w="9525" cap="flat" cmpd="sng" algn="ctr">
            <a:solidFill>
              <a:srgbClr val="FF0000"/>
            </a:solidFill>
            <a:prstDash val="solid"/>
            <a:round/>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a:ln>
                <a:noFill/>
              </a:ln>
              <a:solidFill>
                <a:schemeClr val="tx1"/>
              </a:solidFill>
              <a:effectLst/>
              <a:latin typeface="Arial" charset="0"/>
            </a:endParaRPr>
          </a:p>
        </p:txBody>
      </p:sp>
      <p:sp>
        <p:nvSpPr>
          <p:cNvPr id="19" name="Espace réservé du texte 2"/>
          <p:cNvSpPr>
            <a:spLocks noGrp="1"/>
          </p:cNvSpPr>
          <p:nvPr>
            <p:ph type="body" sz="quarter" idx="10"/>
          </p:nvPr>
        </p:nvSpPr>
        <p:spPr>
          <a:xfrm>
            <a:off x="0" y="51470"/>
            <a:ext cx="2195736" cy="576010"/>
          </a:xfrm>
        </p:spPr>
        <p:txBody>
          <a:bodyPr/>
          <a:lstStyle/>
          <a:p>
            <a:r>
              <a:rPr lang="fr-FR" sz="2000" cap="small" dirty="0"/>
              <a:t>Règlementation</a:t>
            </a:r>
            <a:endParaRPr lang="fr-FR" sz="1600" cap="small" dirty="0"/>
          </a:p>
        </p:txBody>
      </p:sp>
      <p:pic>
        <p:nvPicPr>
          <p:cNvPr id="20" name="Imag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2534033114"/>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p:txBody>
          <a:bodyPr/>
          <a:lstStyle/>
          <a:p>
            <a:r>
              <a:rPr lang="fr-FR" dirty="0"/>
              <a:t>Utiliser une lame règlementaire</a:t>
            </a:r>
          </a:p>
        </p:txBody>
      </p:sp>
      <p:sp>
        <p:nvSpPr>
          <p:cNvPr id="3" name="Espace réservé du texte 2"/>
          <p:cNvSpPr>
            <a:spLocks noGrp="1"/>
          </p:cNvSpPr>
          <p:nvPr>
            <p:ph type="body" sz="quarter" idx="10"/>
          </p:nvPr>
        </p:nvSpPr>
        <p:spPr/>
        <p:txBody>
          <a:bodyPr/>
          <a:lstStyle/>
          <a:p>
            <a:endParaRPr lang="fr-FR"/>
          </a:p>
        </p:txBody>
      </p:sp>
      <p:pic>
        <p:nvPicPr>
          <p:cNvPr id="25605" name="Picture 17"/>
          <p:cNvPicPr>
            <a:picLocks noChangeAspect="1" noChangeArrowheads="1"/>
          </p:cNvPicPr>
          <p:nvPr/>
        </p:nvPicPr>
        <p:blipFill>
          <a:blip r:embed="rId3">
            <a:lum bright="6000" contrast="36000"/>
            <a:extLst>
              <a:ext uri="{28A0092B-C50C-407E-A947-70E740481C1C}">
                <a14:useLocalDpi xmlns:a14="http://schemas.microsoft.com/office/drawing/2010/main"/>
              </a:ext>
            </a:extLst>
          </a:blip>
          <a:srcRect/>
          <a:stretch>
            <a:fillRect/>
          </a:stretch>
        </p:blipFill>
        <p:spPr bwMode="auto">
          <a:xfrm>
            <a:off x="2808509" y="1330721"/>
            <a:ext cx="3204864" cy="1959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Text Box 18"/>
          <p:cNvSpPr txBox="1">
            <a:spLocks noChangeArrowheads="1"/>
          </p:cNvSpPr>
          <p:nvPr/>
        </p:nvSpPr>
        <p:spPr bwMode="auto">
          <a:xfrm>
            <a:off x="1475580" y="3325604"/>
            <a:ext cx="619283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fr-FR" sz="3200" b="1" dirty="0">
                <a:latin typeface="Trebuchet MS" panose="020B0603020202020204" pitchFamily="34" charset="0"/>
              </a:rPr>
              <a:t>+</a:t>
            </a:r>
          </a:p>
          <a:p>
            <a:pPr algn="ctr" eaLnBrk="1" hangingPunct="1"/>
            <a:r>
              <a:rPr lang="fr-FR" sz="3200" b="1" dirty="0">
                <a:latin typeface="Trebuchet MS" panose="020B0603020202020204" pitchFamily="34" charset="0"/>
              </a:rPr>
              <a:t>Nombre de tranchants ≥ 2</a:t>
            </a:r>
          </a:p>
        </p:txBody>
      </p:sp>
      <p:sp>
        <p:nvSpPr>
          <p:cNvPr id="25607" name="Text Box 19"/>
          <p:cNvSpPr txBox="1">
            <a:spLocks noChangeArrowheads="1"/>
          </p:cNvSpPr>
          <p:nvPr/>
        </p:nvSpPr>
        <p:spPr bwMode="auto">
          <a:xfrm>
            <a:off x="5292080" y="1576432"/>
            <a:ext cx="10077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fr-FR" sz="2000" dirty="0"/>
              <a:t>et/ou</a:t>
            </a:r>
          </a:p>
        </p:txBody>
      </p:sp>
      <p:sp>
        <p:nvSpPr>
          <p:cNvPr id="4" name="Titre 3"/>
          <p:cNvSpPr>
            <a:spLocks noGrp="1"/>
          </p:cNvSpPr>
          <p:nvPr>
            <p:ph type="title"/>
          </p:nvPr>
        </p:nvSpPr>
        <p:spPr/>
        <p:txBody>
          <a:bodyPr/>
          <a:lstStyle/>
          <a:p>
            <a:r>
              <a:rPr lang="fr-FR" dirty="0"/>
              <a:t>Pour la chasse du grand gibier</a:t>
            </a:r>
          </a:p>
        </p:txBody>
      </p:sp>
      <p:sp>
        <p:nvSpPr>
          <p:cNvPr id="11" name="Espace réservé du texte 2"/>
          <p:cNvSpPr txBox="1">
            <a:spLocks/>
          </p:cNvSpPr>
          <p:nvPr/>
        </p:nvSpPr>
        <p:spPr bwMode="auto">
          <a:xfrm>
            <a:off x="0" y="51470"/>
            <a:ext cx="219573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sz="2000" kern="0"/>
              <a:t>R</a:t>
            </a:r>
            <a:r>
              <a:rPr lang="fr-FR" sz="1600" kern="0"/>
              <a:t>EGLEMENTATION</a:t>
            </a:r>
          </a:p>
        </p:txBody>
      </p:sp>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Tree>
    <p:extLst>
      <p:ext uri="{BB962C8B-B14F-4D97-AF65-F5344CB8AC3E}">
        <p14:creationId xmlns:p14="http://schemas.microsoft.com/office/powerpoint/2010/main" val="1526099600"/>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7"/>
          <p:cNvSpPr txBox="1">
            <a:spLocks noChangeArrowheads="1"/>
          </p:cNvSpPr>
          <p:nvPr/>
        </p:nvSpPr>
        <p:spPr bwMode="auto">
          <a:xfrm>
            <a:off x="750893" y="130085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2800" b="1">
              <a:solidFill>
                <a:schemeClr val="tx2"/>
              </a:solidFill>
              <a:latin typeface="Times New Roman" pitchFamily="18" charset="0"/>
              <a:cs typeface="Times New Roman" pitchFamily="18" charset="0"/>
            </a:endParaRPr>
          </a:p>
        </p:txBody>
      </p:sp>
      <p:pic>
        <p:nvPicPr>
          <p:cNvPr id="27652" name="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9250" y="1511597"/>
            <a:ext cx="8464550" cy="250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Oval 9"/>
          <p:cNvSpPr>
            <a:spLocks noChangeArrowheads="1"/>
          </p:cNvSpPr>
          <p:nvPr/>
        </p:nvSpPr>
        <p:spPr bwMode="auto">
          <a:xfrm>
            <a:off x="1295400" y="1615178"/>
            <a:ext cx="990600" cy="8001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4" name="Rectangle 10"/>
          <p:cNvSpPr>
            <a:spLocks noChangeArrowheads="1"/>
          </p:cNvSpPr>
          <p:nvPr/>
        </p:nvSpPr>
        <p:spPr bwMode="auto">
          <a:xfrm>
            <a:off x="1447800" y="1900928"/>
            <a:ext cx="685800" cy="2286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itre 3"/>
          <p:cNvSpPr>
            <a:spLocks noGrp="1"/>
          </p:cNvSpPr>
          <p:nvPr>
            <p:ph type="title"/>
          </p:nvPr>
        </p:nvSpPr>
        <p:spPr/>
        <p:txBody>
          <a:bodyPr/>
          <a:lstStyle/>
          <a:p>
            <a:r>
              <a:rPr lang="fr-FR" dirty="0"/>
              <a:t>Transport des arcs</a:t>
            </a:r>
          </a:p>
        </p:txBody>
      </p:sp>
      <p:sp>
        <p:nvSpPr>
          <p:cNvPr id="5" name="Espace réservé du contenu 4"/>
          <p:cNvSpPr>
            <a:spLocks noGrp="1"/>
          </p:cNvSpPr>
          <p:nvPr>
            <p:ph idx="1"/>
          </p:nvPr>
        </p:nvSpPr>
        <p:spPr>
          <a:xfrm>
            <a:off x="457200" y="699488"/>
            <a:ext cx="8229600" cy="4104510"/>
          </a:xfrm>
        </p:spPr>
        <p:txBody>
          <a:bodyPr/>
          <a:lstStyle/>
          <a:p>
            <a:r>
              <a:rPr lang="fr-FR" dirty="0"/>
              <a:t>Arc débandé ou sous étui</a:t>
            </a:r>
          </a:p>
        </p:txBody>
      </p:sp>
      <p:sp>
        <p:nvSpPr>
          <p:cNvPr id="6" name="Espace réservé du texte 5"/>
          <p:cNvSpPr>
            <a:spLocks noGrp="1"/>
          </p:cNvSpPr>
          <p:nvPr>
            <p:ph type="body" sz="quarter" idx="10"/>
          </p:nvPr>
        </p:nvSpPr>
        <p:spPr/>
        <p:txBody>
          <a:bodyPr/>
          <a:lstStyle/>
          <a:p>
            <a:endParaRPr lang="fr-FR"/>
          </a:p>
        </p:txBody>
      </p:sp>
      <p:sp>
        <p:nvSpPr>
          <p:cNvPr id="15" name="Espace réservé du texte 2"/>
          <p:cNvSpPr txBox="1">
            <a:spLocks/>
          </p:cNvSpPr>
          <p:nvPr/>
        </p:nvSpPr>
        <p:spPr bwMode="auto">
          <a:xfrm>
            <a:off x="0" y="51470"/>
            <a:ext cx="2195736" cy="57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lang="fr-FR" sz="1800" dirty="0">
                <a:solidFill>
                  <a:srgbClr val="FCD6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 typeface="Wingdings" pitchFamily="2" charset="2"/>
              <a:buChar char="Ø"/>
              <a:defRPr lang="fr-FR" sz="2000" i="1" dirty="0" smtClean="0">
                <a:solidFill>
                  <a:schemeClr val="tx1"/>
                </a:solidFill>
                <a:latin typeface="Trebuchet MS" pitchFamily="34" charset="0"/>
              </a:defRPr>
            </a:lvl2pPr>
            <a:lvl3pPr marL="1200150" indent="-285750" algn="l" rtl="0" eaLnBrk="1" fontAlgn="base" hangingPunct="1">
              <a:spcBef>
                <a:spcPct val="20000"/>
              </a:spcBef>
              <a:spcAft>
                <a:spcPct val="0"/>
              </a:spcAft>
              <a:buFont typeface="Wingdings" pitchFamily="2" charset="2"/>
              <a:buChar char="Ø"/>
              <a:defRPr lang="fr-FR" i="1" dirty="0" smtClean="0">
                <a:solidFill>
                  <a:schemeClr val="tx1"/>
                </a:solidFill>
                <a:latin typeface="Trebuchet MS" pitchFamily="34" charset="0"/>
              </a:defRPr>
            </a:lvl3pPr>
            <a:lvl4pPr marL="1600200" indent="-228600" algn="l" rtl="0" eaLnBrk="1" fontAlgn="base" hangingPunct="1">
              <a:spcBef>
                <a:spcPct val="20000"/>
              </a:spcBef>
              <a:spcAft>
                <a:spcPct val="0"/>
              </a:spcAft>
              <a:buChar char="–"/>
              <a:defRPr lang="fr-FR" sz="1600" i="1" dirty="0" smtClean="0">
                <a:solidFill>
                  <a:schemeClr val="tx1"/>
                </a:solidFill>
                <a:latin typeface="Trebuchet MS" pitchFamily="34" charset="0"/>
              </a:defRPr>
            </a:lvl4pPr>
            <a:lvl5pPr marL="2057400" indent="-228600" algn="l" rtl="0" eaLnBrk="1" fontAlgn="base" hangingPunct="1">
              <a:spcBef>
                <a:spcPct val="20000"/>
              </a:spcBef>
              <a:spcAft>
                <a:spcPct val="0"/>
              </a:spcAft>
              <a:buChar char="»"/>
              <a:defRPr sz="2000">
                <a:solidFill>
                  <a:srgbClr val="006600"/>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sz="2000" kern="0"/>
              <a:t>R</a:t>
            </a:r>
            <a:r>
              <a:rPr lang="fr-FR" sz="1600" kern="0"/>
              <a:t>EGLEMENTATION</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9712" y="74593"/>
            <a:ext cx="434218" cy="529764"/>
          </a:xfrm>
          <a:prstGeom prst="rect">
            <a:avLst/>
          </a:prstGeom>
        </p:spPr>
      </p:pic>
      <p:sp>
        <p:nvSpPr>
          <p:cNvPr id="11" name="ZoneTexte 10"/>
          <p:cNvSpPr txBox="1"/>
          <p:nvPr/>
        </p:nvSpPr>
        <p:spPr>
          <a:xfrm>
            <a:off x="1097868" y="4148414"/>
            <a:ext cx="7019870" cy="369332"/>
          </a:xfrm>
          <a:prstGeom prst="rect">
            <a:avLst/>
          </a:prstGeom>
          <a:noFill/>
        </p:spPr>
        <p:txBody>
          <a:bodyPr wrap="none" rtlCol="0">
            <a:spAutoFit/>
          </a:bodyPr>
          <a:lstStyle/>
          <a:p>
            <a:r>
              <a:rPr lang="fr-FR" dirty="0">
                <a:solidFill>
                  <a:srgbClr val="FF0000"/>
                </a:solidFill>
              </a:rPr>
              <a:t>Attention à ne pas laisser un arc dans un véhicule par forte chaleur</a:t>
            </a:r>
          </a:p>
        </p:txBody>
      </p:sp>
    </p:spTree>
    <p:extLst>
      <p:ext uri="{BB962C8B-B14F-4D97-AF65-F5344CB8AC3E}">
        <p14:creationId xmlns:p14="http://schemas.microsoft.com/office/powerpoint/2010/main" val="1383759225"/>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noFill/>
        </p:spPr>
        <p:txBody>
          <a:bodyPr/>
          <a:lstStyle/>
          <a:p>
            <a:pPr eaLnBrk="1" hangingPunct="1"/>
            <a:endParaRPr lang="fr-FR" sz="2000" b="0" i="1" dirty="0"/>
          </a:p>
        </p:txBody>
      </p:sp>
      <p:sp>
        <p:nvSpPr>
          <p:cNvPr id="2" name="Sous-titre 1"/>
          <p:cNvSpPr>
            <a:spLocks noGrp="1"/>
          </p:cNvSpPr>
          <p:nvPr>
            <p:ph type="subTitle" idx="1"/>
          </p:nvPr>
        </p:nvSpPr>
        <p:spPr>
          <a:xfrm>
            <a:off x="323528" y="3489726"/>
            <a:ext cx="8820472" cy="1007269"/>
          </a:xfrm>
        </p:spPr>
        <p:txBody>
          <a:bodyPr/>
          <a:lstStyle/>
          <a:p>
            <a:r>
              <a:rPr lang="fr-FR" sz="2000" dirty="0"/>
              <a:t>Organisées et proposées</a:t>
            </a:r>
          </a:p>
          <a:p>
            <a:r>
              <a:rPr lang="fr-FR" sz="2000" dirty="0"/>
              <a:t> par les Associations de Chasseurs à l’Arc FFCA</a:t>
            </a:r>
            <a:br>
              <a:rPr lang="fr-FR" sz="2000" dirty="0"/>
            </a:br>
            <a:r>
              <a:rPr lang="fr-FR" sz="2000" dirty="0"/>
              <a:t>sous forme d’ateliers pratiques</a:t>
            </a:r>
          </a:p>
        </p:txBody>
      </p:sp>
      <p:sp>
        <p:nvSpPr>
          <p:cNvPr id="3" name="Espace réservé du texte 2"/>
          <p:cNvSpPr>
            <a:spLocks noGrp="1"/>
          </p:cNvSpPr>
          <p:nvPr>
            <p:ph type="body" sz="quarter" idx="10"/>
          </p:nvPr>
        </p:nvSpPr>
        <p:spPr/>
        <p:txBody>
          <a:bodyPr/>
          <a:lstStyle/>
          <a:p>
            <a:r>
              <a:rPr lang="fr-FR" dirty="0"/>
              <a:t>Formation Pratique à la Chasse à l’Arc</a:t>
            </a:r>
          </a:p>
        </p:txBody>
      </p:sp>
      <p:sp>
        <p:nvSpPr>
          <p:cNvPr id="4" name="Espace réservé du texte 3"/>
          <p:cNvSpPr>
            <a:spLocks noGrp="1"/>
          </p:cNvSpPr>
          <p:nvPr>
            <p:ph type="body" sz="quarter" idx="11"/>
          </p:nvPr>
        </p:nvSpPr>
        <p:spPr/>
        <p:txBody>
          <a:bodyPr/>
          <a:lstStyle/>
          <a:p>
            <a:r>
              <a:rPr lang="fr-FR" sz="2000" dirty="0"/>
              <a:t>F</a:t>
            </a:r>
            <a:r>
              <a:rPr lang="fr-FR" sz="1600" dirty="0"/>
              <a:t>ORMER</a:t>
            </a:r>
          </a:p>
        </p:txBody>
      </p:sp>
      <p:pic>
        <p:nvPicPr>
          <p:cNvPr id="7" name="Image 6"/>
          <p:cNvPicPr>
            <a:picLocks noChangeAspect="1"/>
          </p:cNvPicPr>
          <p:nvPr/>
        </p:nvPicPr>
        <p:blipFill>
          <a:blip r:embed="rId3"/>
          <a:stretch>
            <a:fillRect/>
          </a:stretch>
        </p:blipFill>
        <p:spPr>
          <a:xfrm>
            <a:off x="1979712" y="87017"/>
            <a:ext cx="535312" cy="481781"/>
          </a:xfrm>
          <a:prstGeom prst="rect">
            <a:avLst/>
          </a:prstGeom>
        </p:spPr>
      </p:pic>
    </p:spTree>
    <p:extLst>
      <p:ext uri="{BB962C8B-B14F-4D97-AF65-F5344CB8AC3E}">
        <p14:creationId xmlns:p14="http://schemas.microsoft.com/office/powerpoint/2010/main" val="522545527"/>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fr-FR" sz="2800" dirty="0"/>
              <a:t>Formation Pratique à la Chasse à l’Arc</a:t>
            </a:r>
          </a:p>
        </p:txBody>
      </p:sp>
      <p:sp>
        <p:nvSpPr>
          <p:cNvPr id="29699" name="Rectangle 3"/>
          <p:cNvSpPr>
            <a:spLocks noGrp="1" noChangeArrowheads="1"/>
          </p:cNvSpPr>
          <p:nvPr>
            <p:ph idx="1"/>
          </p:nvPr>
        </p:nvSpPr>
        <p:spPr>
          <a:xfrm>
            <a:off x="457200" y="627480"/>
            <a:ext cx="8579296" cy="4104510"/>
          </a:xfrm>
        </p:spPr>
        <p:txBody>
          <a:bodyPr/>
          <a:lstStyle/>
          <a:p>
            <a:pPr>
              <a:lnSpc>
                <a:spcPct val="140000"/>
              </a:lnSpc>
            </a:pPr>
            <a:r>
              <a:rPr lang="fr-FR" dirty="0"/>
              <a:t>Objectifs</a:t>
            </a:r>
          </a:p>
          <a:p>
            <a:pPr lvl="1">
              <a:lnSpc>
                <a:spcPct val="140000"/>
              </a:lnSpc>
            </a:pPr>
            <a:r>
              <a:rPr lang="fr-FR" sz="1800" dirty="0"/>
              <a:t>Proposées et encadrées par les Associations de Chasseurs à l’Arc FFCA</a:t>
            </a:r>
          </a:p>
          <a:p>
            <a:pPr lvl="1">
              <a:lnSpc>
                <a:spcPct val="140000"/>
              </a:lnSpc>
            </a:pPr>
            <a:r>
              <a:rPr lang="fr-FR" sz="1800" dirty="0"/>
              <a:t>Développer et aborder en détail les points présentés lors de la JFO</a:t>
            </a:r>
          </a:p>
          <a:p>
            <a:pPr lvl="2">
              <a:lnSpc>
                <a:spcPct val="140000"/>
              </a:lnSpc>
            </a:pPr>
            <a:r>
              <a:rPr lang="fr-FR" sz="1600" dirty="0"/>
              <a:t>Approfondir les aspects techniques</a:t>
            </a:r>
          </a:p>
          <a:p>
            <a:pPr lvl="1">
              <a:lnSpc>
                <a:spcPct val="140000"/>
              </a:lnSpc>
            </a:pPr>
            <a:r>
              <a:rPr lang="fr-FR" dirty="0"/>
              <a:t>Ateliers pratiques encadrés par les instructeurs FFCA</a:t>
            </a:r>
          </a:p>
          <a:p>
            <a:pPr lvl="2">
              <a:lnSpc>
                <a:spcPct val="140000"/>
              </a:lnSpc>
            </a:pPr>
            <a:r>
              <a:rPr lang="fr-FR" sz="1600" dirty="0"/>
              <a:t>Technique (tir, chasse, affûtage, réglage de matériel, camouflage, …) </a:t>
            </a:r>
          </a:p>
          <a:p>
            <a:pPr lvl="2">
              <a:lnSpc>
                <a:spcPct val="140000"/>
              </a:lnSpc>
            </a:pPr>
            <a:r>
              <a:rPr lang="fr-FR" sz="1600" dirty="0"/>
              <a:t>Cynégétique (biologie, éthologie)</a:t>
            </a:r>
          </a:p>
          <a:p>
            <a:pPr lvl="2">
              <a:lnSpc>
                <a:spcPct val="140000"/>
              </a:lnSpc>
            </a:pPr>
            <a:r>
              <a:rPr lang="fr-FR" sz="1600" dirty="0"/>
              <a:t>Sécurité et utilisation d’un </a:t>
            </a:r>
            <a:r>
              <a:rPr lang="fr-FR" sz="1600" dirty="0" err="1"/>
              <a:t>tree</a:t>
            </a:r>
            <a:r>
              <a:rPr lang="fr-FR" sz="1600" dirty="0"/>
              <a:t>-stand</a:t>
            </a:r>
          </a:p>
          <a:p>
            <a:pPr lvl="1">
              <a:lnSpc>
                <a:spcPct val="140000"/>
              </a:lnSpc>
            </a:pPr>
            <a:r>
              <a:rPr lang="fr-FR" dirty="0"/>
              <a:t>Les stagiaires pratiquent eux-mêmes</a:t>
            </a:r>
          </a:p>
          <a:p>
            <a:pPr lvl="2">
              <a:lnSpc>
                <a:spcPct val="140000"/>
              </a:lnSpc>
            </a:pPr>
            <a:endParaRPr lang="fr-FR" sz="1600" dirty="0"/>
          </a:p>
          <a:p>
            <a:pPr lvl="2">
              <a:lnSpc>
                <a:spcPct val="140000"/>
              </a:lnSpc>
            </a:pPr>
            <a:endParaRPr lang="fr-FR" sz="1600" dirty="0"/>
          </a:p>
        </p:txBody>
      </p:sp>
      <p:sp>
        <p:nvSpPr>
          <p:cNvPr id="4" name="Espace réservé du texte 3"/>
          <p:cNvSpPr>
            <a:spLocks noGrp="1"/>
          </p:cNvSpPr>
          <p:nvPr>
            <p:ph type="body" sz="quarter" idx="10"/>
          </p:nvPr>
        </p:nvSpPr>
        <p:spPr/>
        <p:txBody>
          <a:bodyPr/>
          <a:lstStyle/>
          <a:p>
            <a:r>
              <a:rPr lang="fr-FR" dirty="0"/>
              <a:t>F</a:t>
            </a:r>
            <a:r>
              <a:rPr lang="fr-FR" sz="1600" dirty="0"/>
              <a:t>ORMER</a:t>
            </a:r>
          </a:p>
        </p:txBody>
      </p:sp>
      <p:pic>
        <p:nvPicPr>
          <p:cNvPr id="8" name="Image 7"/>
          <p:cNvPicPr>
            <a:picLocks noChangeAspect="1"/>
          </p:cNvPicPr>
          <p:nvPr/>
        </p:nvPicPr>
        <p:blipFill>
          <a:blip r:embed="rId3"/>
          <a:stretch>
            <a:fillRect/>
          </a:stretch>
        </p:blipFill>
        <p:spPr>
          <a:xfrm>
            <a:off x="1979712" y="87017"/>
            <a:ext cx="535312" cy="481781"/>
          </a:xfrm>
          <a:prstGeom prst="rect">
            <a:avLst/>
          </a:prstGeom>
        </p:spPr>
      </p:pic>
    </p:spTree>
    <p:extLst>
      <p:ext uri="{BB962C8B-B14F-4D97-AF65-F5344CB8AC3E}">
        <p14:creationId xmlns:p14="http://schemas.microsoft.com/office/powerpoint/2010/main" val="242262523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idx="1"/>
          </p:nvPr>
        </p:nvSpPr>
        <p:spPr>
          <a:xfrm>
            <a:off x="457200" y="555526"/>
            <a:ext cx="8229600" cy="4104510"/>
          </a:xfrm>
        </p:spPr>
        <p:txBody>
          <a:bodyPr>
            <a:noAutofit/>
          </a:bodyPr>
          <a:lstStyle/>
          <a:p>
            <a:pPr eaLnBrk="1" hangingPunct="1">
              <a:lnSpc>
                <a:spcPct val="150000"/>
              </a:lnSpc>
              <a:defRPr/>
            </a:pPr>
            <a:r>
              <a:rPr lang="fr-FR" sz="2400" dirty="0"/>
              <a:t>Tirer très près : c’est l’armement qui l’impose</a:t>
            </a:r>
          </a:p>
          <a:p>
            <a:pPr lvl="1" eaLnBrk="1" hangingPunct="1">
              <a:lnSpc>
                <a:spcPct val="150000"/>
              </a:lnSpc>
              <a:defRPr/>
            </a:pPr>
            <a:r>
              <a:rPr lang="fr-FR" sz="1800" dirty="0"/>
              <a:t>La portée utile de l’arc et de la flèche est limitée</a:t>
            </a:r>
          </a:p>
          <a:p>
            <a:pPr lvl="2" eaLnBrk="1" hangingPunct="1">
              <a:lnSpc>
                <a:spcPct val="150000"/>
              </a:lnSpc>
              <a:defRPr/>
            </a:pPr>
            <a:r>
              <a:rPr lang="fr-FR" sz="1400" dirty="0"/>
              <a:t>De 0 à 25 m selon le gibier convoité, le type de matériel utilisé, l’adresse du chasseur…</a:t>
            </a:r>
          </a:p>
          <a:p>
            <a:pPr lvl="1" eaLnBrk="1" hangingPunct="1">
              <a:lnSpc>
                <a:spcPct val="150000"/>
              </a:lnSpc>
              <a:defRPr/>
            </a:pPr>
            <a:r>
              <a:rPr lang="fr-FR" sz="1800" dirty="0"/>
              <a:t>La vitesse d’une flèche est faible</a:t>
            </a:r>
          </a:p>
          <a:p>
            <a:pPr lvl="2" eaLnBrk="1" hangingPunct="1">
              <a:lnSpc>
                <a:spcPct val="150000"/>
              </a:lnSpc>
              <a:defRPr/>
            </a:pPr>
            <a:r>
              <a:rPr lang="fr-FR" sz="1400" dirty="0"/>
              <a:t>Moins de 100 m/s (800 m/s pour une balle de carabine)</a:t>
            </a:r>
          </a:p>
          <a:p>
            <a:pPr lvl="1" eaLnBrk="1" hangingPunct="1">
              <a:lnSpc>
                <a:spcPct val="150000"/>
              </a:lnSpc>
              <a:defRPr/>
            </a:pPr>
            <a:r>
              <a:rPr lang="fr-FR" sz="1800" dirty="0"/>
              <a:t>La zone d’atteinte mortelle sur le gibier est petite</a:t>
            </a:r>
          </a:p>
          <a:p>
            <a:pPr lvl="2" eaLnBrk="1" hangingPunct="1">
              <a:lnSpc>
                <a:spcPct val="150000"/>
              </a:lnSpc>
              <a:defRPr/>
            </a:pPr>
            <a:r>
              <a:rPr lang="fr-FR" sz="1400" dirty="0"/>
              <a:t>Cercle d’environ 15 cm de diamètre pour un chevreuil en travers</a:t>
            </a:r>
          </a:p>
          <a:p>
            <a:pPr lvl="2" eaLnBrk="1" hangingPunct="1">
              <a:lnSpc>
                <a:spcPct val="150000"/>
              </a:lnSpc>
              <a:defRPr/>
            </a:pPr>
            <a:r>
              <a:rPr lang="fr-FR" sz="1400" dirty="0"/>
              <a:t>La flèche tue par hémorragie, cela impose de transpercer des organes vitaux tels que le cœur, le foie, les deux poumons…</a:t>
            </a:r>
          </a:p>
        </p:txBody>
      </p:sp>
      <p:sp>
        <p:nvSpPr>
          <p:cNvPr id="3" name="Titre 2"/>
          <p:cNvSpPr>
            <a:spLocks noGrp="1"/>
          </p:cNvSpPr>
          <p:nvPr>
            <p:ph type="title"/>
          </p:nvPr>
        </p:nvSpPr>
        <p:spPr/>
        <p:txBody>
          <a:bodyPr/>
          <a:lstStyle/>
          <a:p>
            <a:r>
              <a:rPr lang="fr-FR" dirty="0"/>
              <a:t>Choisir l’arc, c’est tirer près…</a:t>
            </a:r>
          </a:p>
        </p:txBody>
      </p:sp>
      <p:sp>
        <p:nvSpPr>
          <p:cNvPr id="5" name="Espace réservé du texte 5"/>
          <p:cNvSpPr>
            <a:spLocks noGrp="1"/>
          </p:cNvSpPr>
          <p:nvPr>
            <p:ph type="body" sz="quarter" idx="10"/>
          </p:nvPr>
        </p:nvSpPr>
        <p:spPr>
          <a:xfrm>
            <a:off x="-36512" y="0"/>
            <a:ext cx="1944464" cy="627758"/>
          </a:xfrm>
        </p:spPr>
        <p:txBody>
          <a:bodyPr anchor="ctr"/>
          <a:lstStyle/>
          <a:p>
            <a:pPr algn="l"/>
            <a:r>
              <a:rPr lang="fr-FR" sz="1600" b="0" dirty="0">
                <a:solidFill>
                  <a:srgbClr val="FCD600"/>
                </a:solidFill>
              </a:rPr>
              <a:t>C</a:t>
            </a:r>
            <a:r>
              <a:rPr lang="fr-FR" sz="1400" b="0" dirty="0">
                <a:solidFill>
                  <a:srgbClr val="FCD600"/>
                </a:solidFill>
              </a:rPr>
              <a:t>HASSE</a:t>
            </a:r>
            <a:r>
              <a:rPr lang="fr-FR" sz="1600" b="0" dirty="0">
                <a:solidFill>
                  <a:srgbClr val="FCD600"/>
                </a:solidFill>
              </a:rPr>
              <a:t> A L’A</a:t>
            </a:r>
            <a:r>
              <a:rPr lang="fr-FR" sz="1400" b="0" dirty="0">
                <a:solidFill>
                  <a:srgbClr val="FCD600"/>
                </a:solidFill>
              </a:rPr>
              <a:t>RC</a:t>
            </a:r>
            <a:endParaRPr lang="fr-FR" sz="1600" b="0" dirty="0">
              <a:solidFill>
                <a:srgbClr val="FCD600"/>
              </a:solidFill>
            </a:endParaRP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7664" y="110927"/>
            <a:ext cx="827584" cy="405625"/>
          </a:xfrm>
          <a:prstGeom prst="rect">
            <a:avLst/>
          </a:prstGeom>
        </p:spPr>
      </p:pic>
    </p:spTree>
    <p:extLst>
      <p:ext uri="{BB962C8B-B14F-4D97-AF65-F5344CB8AC3E}">
        <p14:creationId xmlns:p14="http://schemas.microsoft.com/office/powerpoint/2010/main" val="2552559696"/>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2800" dirty="0"/>
              <a:t>Formation Pratique à la Chasse à l’Arc</a:t>
            </a:r>
          </a:p>
        </p:txBody>
      </p:sp>
      <p:sp>
        <p:nvSpPr>
          <p:cNvPr id="3" name="Espace réservé du contenu 2"/>
          <p:cNvSpPr>
            <a:spLocks noGrp="1"/>
          </p:cNvSpPr>
          <p:nvPr>
            <p:ph idx="1"/>
          </p:nvPr>
        </p:nvSpPr>
        <p:spPr>
          <a:xfrm>
            <a:off x="548445" y="638357"/>
            <a:ext cx="8229600" cy="4104510"/>
          </a:xfrm>
        </p:spPr>
        <p:txBody>
          <a:bodyPr/>
          <a:lstStyle/>
          <a:p>
            <a:endParaRPr lang="fr-FR" dirty="0"/>
          </a:p>
          <a:p>
            <a:endParaRPr lang="fr-FR" dirty="0"/>
          </a:p>
        </p:txBody>
      </p:sp>
      <p:sp>
        <p:nvSpPr>
          <p:cNvPr id="4" name="Espace réservé du texte 3"/>
          <p:cNvSpPr>
            <a:spLocks noGrp="1"/>
          </p:cNvSpPr>
          <p:nvPr>
            <p:ph type="body" sz="quarter" idx="10"/>
          </p:nvPr>
        </p:nvSpPr>
        <p:spPr/>
        <p:txBody>
          <a:bodyPr/>
          <a:lstStyle/>
          <a:p>
            <a:r>
              <a:rPr lang="fr-FR" dirty="0"/>
              <a:t>F</a:t>
            </a:r>
            <a:r>
              <a:rPr lang="fr-FR" sz="1600" dirty="0"/>
              <a:t>ORMER</a:t>
            </a:r>
          </a:p>
        </p:txBody>
      </p:sp>
      <p:pic>
        <p:nvPicPr>
          <p:cNvPr id="3075"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3528" y="699543"/>
            <a:ext cx="2385203" cy="3602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31564" y="2751240"/>
            <a:ext cx="1778187" cy="15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71800" y="2751240"/>
            <a:ext cx="2045168" cy="155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00720" y="2746846"/>
            <a:ext cx="1575736" cy="1535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588224" y="781197"/>
            <a:ext cx="2088232" cy="1663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2791037" y="1131590"/>
            <a:ext cx="3744416" cy="1341906"/>
          </a:xfrm>
          <a:prstGeom prst="rect">
            <a:avLst/>
          </a:prstGeom>
          <a:noFill/>
        </p:spPr>
        <p:txBody>
          <a:bodyPr wrap="square" rtlCol="0">
            <a:spAutoFit/>
          </a:bodyPr>
          <a:lstStyle/>
          <a:p>
            <a:pPr algn="ctr">
              <a:lnSpc>
                <a:spcPct val="140000"/>
              </a:lnSpc>
            </a:pPr>
            <a:r>
              <a:rPr lang="fr-FR" sz="2000" dirty="0">
                <a:latin typeface="Trebuchet MS" panose="020B0603020202020204" pitchFamily="34" charset="0"/>
              </a:rPr>
              <a:t>Exemple d’Ateliers  pratiques proposée les associations ,</a:t>
            </a:r>
          </a:p>
          <a:p>
            <a:pPr algn="ctr">
              <a:lnSpc>
                <a:spcPct val="140000"/>
              </a:lnSpc>
            </a:pPr>
            <a:r>
              <a:rPr lang="fr-FR" dirty="0">
                <a:latin typeface="Trebuchet MS" panose="020B0603020202020204" pitchFamily="34" charset="0"/>
              </a:rPr>
              <a:t>encadrés par les instructeurs FFCA</a:t>
            </a:r>
          </a:p>
        </p:txBody>
      </p:sp>
      <p:sp>
        <p:nvSpPr>
          <p:cNvPr id="6" name="ZoneTexte 5"/>
          <p:cNvSpPr txBox="1"/>
          <p:nvPr/>
        </p:nvSpPr>
        <p:spPr>
          <a:xfrm>
            <a:off x="251520" y="4307070"/>
            <a:ext cx="2664296" cy="246221"/>
          </a:xfrm>
          <a:prstGeom prst="rect">
            <a:avLst/>
          </a:prstGeom>
          <a:noFill/>
        </p:spPr>
        <p:txBody>
          <a:bodyPr wrap="square" rtlCol="0">
            <a:spAutoFit/>
          </a:bodyPr>
          <a:lstStyle/>
          <a:p>
            <a:pPr algn="ctr"/>
            <a:r>
              <a:rPr lang="fr-FR" sz="1000" i="1" dirty="0">
                <a:latin typeface="Trebuchet MS" panose="020B0603020202020204" pitchFamily="34" charset="0"/>
              </a:rPr>
              <a:t>Atelier :Sécurité / tir depuis un </a:t>
            </a:r>
            <a:r>
              <a:rPr lang="fr-FR" sz="1000" i="1" dirty="0" err="1">
                <a:latin typeface="Trebuchet MS" panose="020B0603020202020204" pitchFamily="34" charset="0"/>
              </a:rPr>
              <a:t>treestand</a:t>
            </a:r>
            <a:endParaRPr lang="fr-FR" sz="1000" i="1" dirty="0">
              <a:latin typeface="Trebuchet MS" panose="020B0603020202020204" pitchFamily="34" charset="0"/>
            </a:endParaRPr>
          </a:p>
        </p:txBody>
      </p:sp>
      <p:sp>
        <p:nvSpPr>
          <p:cNvPr id="15" name="ZoneTexte 14"/>
          <p:cNvSpPr txBox="1"/>
          <p:nvPr/>
        </p:nvSpPr>
        <p:spPr>
          <a:xfrm>
            <a:off x="2771800" y="4307070"/>
            <a:ext cx="2045168" cy="230832"/>
          </a:xfrm>
          <a:prstGeom prst="rect">
            <a:avLst/>
          </a:prstGeom>
          <a:noFill/>
        </p:spPr>
        <p:txBody>
          <a:bodyPr wrap="square" rtlCol="0">
            <a:spAutoFit/>
          </a:bodyPr>
          <a:lstStyle/>
          <a:p>
            <a:pPr algn="ctr"/>
            <a:r>
              <a:rPr lang="fr-FR" sz="900" i="1" dirty="0">
                <a:latin typeface="Trebuchet MS" panose="020B0603020202020204" pitchFamily="34" charset="0"/>
              </a:rPr>
              <a:t>Atelier : Montage de flèches</a:t>
            </a:r>
          </a:p>
        </p:txBody>
      </p:sp>
      <p:sp>
        <p:nvSpPr>
          <p:cNvPr id="16" name="ZoneTexte 15"/>
          <p:cNvSpPr txBox="1"/>
          <p:nvPr/>
        </p:nvSpPr>
        <p:spPr>
          <a:xfrm>
            <a:off x="5143401" y="4282763"/>
            <a:ext cx="3533407" cy="246221"/>
          </a:xfrm>
          <a:prstGeom prst="rect">
            <a:avLst/>
          </a:prstGeom>
          <a:noFill/>
        </p:spPr>
        <p:txBody>
          <a:bodyPr wrap="square" rtlCol="0">
            <a:spAutoFit/>
          </a:bodyPr>
          <a:lstStyle/>
          <a:p>
            <a:pPr algn="ctr"/>
            <a:r>
              <a:rPr lang="fr-FR" sz="1000" i="1" dirty="0">
                <a:latin typeface="Trebuchet MS" panose="020B0603020202020204" pitchFamily="34" charset="0"/>
              </a:rPr>
              <a:t>Atelier : Réglages d’un arc à mécanismes</a:t>
            </a:r>
          </a:p>
        </p:txBody>
      </p:sp>
      <p:sp>
        <p:nvSpPr>
          <p:cNvPr id="17" name="ZoneTexte 16"/>
          <p:cNvSpPr txBox="1"/>
          <p:nvPr/>
        </p:nvSpPr>
        <p:spPr>
          <a:xfrm>
            <a:off x="6588224" y="2444392"/>
            <a:ext cx="2088232" cy="246221"/>
          </a:xfrm>
          <a:prstGeom prst="rect">
            <a:avLst/>
          </a:prstGeom>
          <a:noFill/>
        </p:spPr>
        <p:txBody>
          <a:bodyPr wrap="square" rtlCol="0">
            <a:spAutoFit/>
          </a:bodyPr>
          <a:lstStyle/>
          <a:p>
            <a:pPr algn="ctr"/>
            <a:r>
              <a:rPr lang="fr-FR" sz="1000" i="1" dirty="0">
                <a:latin typeface="Trebuchet MS" panose="020B0603020202020204" pitchFamily="34" charset="0"/>
              </a:rPr>
              <a:t>Atelier :Technique de tir </a:t>
            </a:r>
            <a:r>
              <a:rPr lang="fr-FR" sz="1000" i="1" dirty="0" err="1">
                <a:latin typeface="Trebuchet MS" panose="020B0603020202020204" pitchFamily="34" charset="0"/>
              </a:rPr>
              <a:t>tradi</a:t>
            </a:r>
            <a:endParaRPr lang="fr-FR" sz="1000" i="1" dirty="0">
              <a:latin typeface="Trebuchet MS" panose="020B0603020202020204" pitchFamily="34" charset="0"/>
            </a:endParaRPr>
          </a:p>
        </p:txBody>
      </p:sp>
      <p:pic>
        <p:nvPicPr>
          <p:cNvPr id="18" name="Image 17"/>
          <p:cNvPicPr>
            <a:picLocks noChangeAspect="1"/>
          </p:cNvPicPr>
          <p:nvPr/>
        </p:nvPicPr>
        <p:blipFill>
          <a:blip r:embed="rId7"/>
          <a:stretch>
            <a:fillRect/>
          </a:stretch>
        </p:blipFill>
        <p:spPr>
          <a:xfrm>
            <a:off x="1979712" y="87017"/>
            <a:ext cx="535312" cy="481781"/>
          </a:xfrm>
          <a:prstGeom prst="rect">
            <a:avLst/>
          </a:prstGeom>
        </p:spPr>
      </p:pic>
    </p:spTree>
    <p:extLst>
      <p:ext uri="{BB962C8B-B14F-4D97-AF65-F5344CB8AC3E}">
        <p14:creationId xmlns:p14="http://schemas.microsoft.com/office/powerpoint/2010/main" val="3288146807"/>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noFill/>
        </p:spPr>
        <p:txBody>
          <a:bodyPr/>
          <a:lstStyle/>
          <a:p>
            <a:pPr eaLnBrk="1" hangingPunct="1"/>
            <a:r>
              <a:rPr lang="fr-FR" sz="2000" b="0" i="1" dirty="0"/>
              <a:t>LA FFCA</a:t>
            </a:r>
          </a:p>
        </p:txBody>
      </p:sp>
      <p:sp>
        <p:nvSpPr>
          <p:cNvPr id="4" name="Espace réservé du texte 3"/>
          <p:cNvSpPr>
            <a:spLocks noGrp="1"/>
          </p:cNvSpPr>
          <p:nvPr>
            <p:ph type="body" sz="quarter" idx="11"/>
          </p:nvPr>
        </p:nvSpPr>
        <p:spPr/>
        <p:txBody>
          <a:bodyPr/>
          <a:lstStyle/>
          <a:p>
            <a:r>
              <a:rPr lang="fr-FR" sz="2000" cap="small" dirty="0"/>
              <a:t>Vie Fédérale</a:t>
            </a:r>
            <a:endParaRPr lang="fr-FR" sz="1600" cap="small" dirty="0"/>
          </a:p>
        </p:txBody>
      </p:sp>
      <p:pic>
        <p:nvPicPr>
          <p:cNvPr id="7" name="Image 6"/>
          <p:cNvPicPr>
            <a:picLocks noChangeAspect="1"/>
          </p:cNvPicPr>
          <p:nvPr/>
        </p:nvPicPr>
        <p:blipFill>
          <a:blip r:embed="rId3"/>
          <a:stretch>
            <a:fillRect/>
          </a:stretch>
        </p:blipFill>
        <p:spPr>
          <a:xfrm>
            <a:off x="1979712" y="87017"/>
            <a:ext cx="535312" cy="481781"/>
          </a:xfrm>
          <a:prstGeom prst="rect">
            <a:avLst/>
          </a:prstGeom>
        </p:spPr>
      </p:pic>
      <p:sp>
        <p:nvSpPr>
          <p:cNvPr id="5" name="Sous-titre 4"/>
          <p:cNvSpPr>
            <a:spLocks noGrp="1"/>
          </p:cNvSpPr>
          <p:nvPr>
            <p:ph type="subTitle" idx="1"/>
          </p:nvPr>
        </p:nvSpPr>
        <p:spPr/>
        <p:txBody>
          <a:bodyPr/>
          <a:lstStyle/>
          <a:p>
            <a:endParaRPr lang="fr-FR"/>
          </a:p>
        </p:txBody>
      </p:sp>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9527" y="2662580"/>
            <a:ext cx="2297441" cy="2285434"/>
          </a:xfrm>
          <a:prstGeom prst="rect">
            <a:avLst/>
          </a:prstGeom>
        </p:spPr>
      </p:pic>
      <p:sp>
        <p:nvSpPr>
          <p:cNvPr id="6" name="Espace réservé du texte 5"/>
          <p:cNvSpPr>
            <a:spLocks noGrp="1"/>
          </p:cNvSpPr>
          <p:nvPr>
            <p:ph type="body" sz="quarter" idx="10"/>
          </p:nvPr>
        </p:nvSpPr>
        <p:spPr/>
        <p:txBody>
          <a:bodyPr/>
          <a:lstStyle/>
          <a:p>
            <a:endParaRPr lang="fr-FR"/>
          </a:p>
        </p:txBody>
      </p:sp>
    </p:spTree>
    <p:extLst>
      <p:ext uri="{BB962C8B-B14F-4D97-AF65-F5344CB8AC3E}">
        <p14:creationId xmlns:p14="http://schemas.microsoft.com/office/powerpoint/2010/main" val="2928412235"/>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La FFCA</a:t>
            </a:r>
          </a:p>
        </p:txBody>
      </p:sp>
      <p:sp>
        <p:nvSpPr>
          <p:cNvPr id="3" name="Espace réservé du contenu 2"/>
          <p:cNvSpPr>
            <a:spLocks noGrp="1"/>
          </p:cNvSpPr>
          <p:nvPr>
            <p:ph idx="1"/>
          </p:nvPr>
        </p:nvSpPr>
        <p:spPr>
          <a:xfrm>
            <a:off x="395536" y="627534"/>
            <a:ext cx="8229600" cy="4104510"/>
          </a:xfrm>
        </p:spPr>
        <p:txBody>
          <a:bodyPr/>
          <a:lstStyle/>
          <a:p>
            <a:r>
              <a:rPr lang="fr-FR" sz="2000" dirty="0"/>
              <a:t>La FFCA a obtenu la légalisation de la chasse à l’arc en 1995 et en assure depuis le développement.</a:t>
            </a:r>
          </a:p>
          <a:p>
            <a:r>
              <a:rPr lang="fr-FR" sz="2000" dirty="0"/>
              <a:t>Une finalité : promouvoir la chasse à l’arc au  niveau national et international</a:t>
            </a:r>
          </a:p>
          <a:p>
            <a:r>
              <a:rPr lang="fr-FR" sz="2000" dirty="0"/>
              <a:t>Promouvoir une pratique de la chasse à l’arc porteuse de valeurs </a:t>
            </a:r>
          </a:p>
          <a:p>
            <a:r>
              <a:rPr lang="fr-FR" sz="2000" dirty="0"/>
              <a:t>Former et éduquer les chasseurs à l’arc</a:t>
            </a:r>
          </a:p>
          <a:p>
            <a:r>
              <a:rPr lang="fr-FR" sz="2000" dirty="0"/>
              <a:t>Développer la sensibilité et l’engagement des chasseurs à l’arc en faveur de l’environnement</a:t>
            </a:r>
          </a:p>
          <a:p>
            <a:endParaRPr lang="fr-FR" sz="1000" dirty="0"/>
          </a:p>
          <a:p>
            <a:r>
              <a:rPr lang="fr-FR" sz="2000" dirty="0"/>
              <a:t>Retrouvez la FFCA sur Internet :</a:t>
            </a:r>
          </a:p>
          <a:p>
            <a:pPr marL="3429000" lvl="8" indent="0">
              <a:buNone/>
            </a:pPr>
            <a:r>
              <a:rPr lang="fr-FR" dirty="0">
                <a:solidFill>
                  <a:schemeClr val="tx1"/>
                </a:solidFill>
                <a:hlinkClick r:id="rId2"/>
              </a:rPr>
              <a:t>www.ffca.net</a:t>
            </a:r>
            <a:endParaRPr lang="fr-FR" dirty="0">
              <a:solidFill>
                <a:schemeClr val="tx1"/>
              </a:solidFill>
            </a:endParaRPr>
          </a:p>
          <a:p>
            <a:pPr marL="3429000" lvl="8" indent="0">
              <a:buNone/>
            </a:pPr>
            <a:endParaRPr lang="fr-FR" sz="600" dirty="0">
              <a:solidFill>
                <a:schemeClr val="tx1"/>
              </a:solidFill>
            </a:endParaRPr>
          </a:p>
          <a:p>
            <a:pPr marL="3429000" lvl="8" indent="0">
              <a:buNone/>
            </a:pPr>
            <a:r>
              <a:rPr lang="fr-FR" dirty="0">
                <a:solidFill>
                  <a:schemeClr val="tx1"/>
                </a:solidFill>
              </a:rPr>
              <a:t>FFCA-chasse à l’arc</a:t>
            </a:r>
          </a:p>
        </p:txBody>
      </p:sp>
      <p:sp>
        <p:nvSpPr>
          <p:cNvPr id="4" name="Espace réservé du texte 3"/>
          <p:cNvSpPr>
            <a:spLocks noGrp="1"/>
          </p:cNvSpPr>
          <p:nvPr>
            <p:ph type="body" sz="quarter" idx="10"/>
          </p:nvPr>
        </p:nvSpPr>
        <p:spPr/>
        <p:txBody>
          <a:bodyPr/>
          <a:lstStyle/>
          <a:p>
            <a:r>
              <a:rPr lang="fr-FR" cap="small" dirty="0"/>
              <a:t>Vie Fédérale</a:t>
            </a:r>
            <a:endParaRPr lang="fr-FR" sz="1400" cap="small" dirty="0"/>
          </a:p>
        </p:txBody>
      </p:sp>
      <p:pic>
        <p:nvPicPr>
          <p:cNvPr id="6" name="Image 5"/>
          <p:cNvPicPr>
            <a:picLocks noChangeAspect="1"/>
          </p:cNvPicPr>
          <p:nvPr/>
        </p:nvPicPr>
        <p:blipFill>
          <a:blip r:embed="rId3"/>
          <a:stretch>
            <a:fillRect/>
          </a:stretch>
        </p:blipFill>
        <p:spPr>
          <a:xfrm>
            <a:off x="1979712" y="87017"/>
            <a:ext cx="535312" cy="481781"/>
          </a:xfrm>
          <a:prstGeom prst="rect">
            <a:avLst/>
          </a:prstGeom>
        </p:spPr>
      </p:pic>
      <p:pic>
        <p:nvPicPr>
          <p:cNvPr id="9" name="Imag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1880" y="4341891"/>
            <a:ext cx="390153" cy="390153"/>
          </a:xfrm>
          <a:prstGeom prst="rect">
            <a:avLst/>
          </a:prstGeom>
        </p:spPr>
      </p:pic>
    </p:spTree>
    <p:extLst>
      <p:ext uri="{BB962C8B-B14F-4D97-AF65-F5344CB8AC3E}">
        <p14:creationId xmlns:p14="http://schemas.microsoft.com/office/powerpoint/2010/main" val="1781734425"/>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5188150" y="958204"/>
            <a:ext cx="3848346" cy="3773785"/>
          </a:xfrm>
          <a:prstGeom prst="rect">
            <a:avLst/>
          </a:prstGeom>
        </p:spPr>
      </p:pic>
      <p:sp>
        <p:nvSpPr>
          <p:cNvPr id="2" name="Titre 1"/>
          <p:cNvSpPr>
            <a:spLocks noGrp="1"/>
          </p:cNvSpPr>
          <p:nvPr>
            <p:ph type="title"/>
          </p:nvPr>
        </p:nvSpPr>
        <p:spPr/>
        <p:txBody>
          <a:bodyPr/>
          <a:lstStyle/>
          <a:p>
            <a:r>
              <a:rPr lang="fr-FR" dirty="0"/>
              <a:t>Les associations affiliées FFCA</a:t>
            </a:r>
          </a:p>
        </p:txBody>
      </p:sp>
      <p:sp>
        <p:nvSpPr>
          <p:cNvPr id="10" name="Espace réservé du texte 3"/>
          <p:cNvSpPr>
            <a:spLocks noGrp="1"/>
          </p:cNvSpPr>
          <p:nvPr>
            <p:ph type="body" sz="quarter" idx="10"/>
          </p:nvPr>
        </p:nvSpPr>
        <p:spPr>
          <a:xfrm>
            <a:off x="0" y="51470"/>
            <a:ext cx="1835696" cy="576010"/>
          </a:xfrm>
        </p:spPr>
        <p:txBody>
          <a:bodyPr/>
          <a:lstStyle/>
          <a:p>
            <a:r>
              <a:rPr lang="fr-FR" cap="small" dirty="0"/>
              <a:t>Vie Fédérale</a:t>
            </a:r>
            <a:endParaRPr lang="fr-FR" sz="1400" cap="small" dirty="0"/>
          </a:p>
        </p:txBody>
      </p:sp>
      <p:pic>
        <p:nvPicPr>
          <p:cNvPr id="11" name="Image 10"/>
          <p:cNvPicPr>
            <a:picLocks noChangeAspect="1"/>
          </p:cNvPicPr>
          <p:nvPr/>
        </p:nvPicPr>
        <p:blipFill>
          <a:blip r:embed="rId3"/>
          <a:stretch>
            <a:fillRect/>
          </a:stretch>
        </p:blipFill>
        <p:spPr>
          <a:xfrm>
            <a:off x="1979712" y="87017"/>
            <a:ext cx="535312" cy="481781"/>
          </a:xfrm>
          <a:prstGeom prst="rect">
            <a:avLst/>
          </a:prstGeom>
        </p:spPr>
      </p:pic>
      <p:sp>
        <p:nvSpPr>
          <p:cNvPr id="8" name="Espace réservé du contenu 2"/>
          <p:cNvSpPr txBox="1">
            <a:spLocks/>
          </p:cNvSpPr>
          <p:nvPr/>
        </p:nvSpPr>
        <p:spPr bwMode="auto">
          <a:xfrm>
            <a:off x="457200" y="1419622"/>
            <a:ext cx="5338936" cy="4121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4"/>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5"/>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5"/>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5"/>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5"/>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lvl="1"/>
            <a:r>
              <a:rPr lang="fr-FR" kern="0" dirty="0"/>
              <a:t>80 association</a:t>
            </a:r>
          </a:p>
          <a:p>
            <a:pPr lvl="1"/>
            <a:r>
              <a:rPr lang="fr-FR" kern="0" dirty="0"/>
              <a:t>2500 membres</a:t>
            </a:r>
          </a:p>
          <a:p>
            <a:pPr lvl="1"/>
            <a:r>
              <a:rPr lang="fr-FR" kern="0" dirty="0"/>
              <a:t>300 instructeurs</a:t>
            </a:r>
          </a:p>
          <a:p>
            <a:pPr lvl="1"/>
            <a:endParaRPr lang="fr-FR" kern="0" dirty="0"/>
          </a:p>
          <a:p>
            <a:r>
              <a:rPr lang="fr-FR" sz="2000" u="sng" kern="0" dirty="0"/>
              <a:t>Objectif des associations </a:t>
            </a:r>
            <a:r>
              <a:rPr lang="fr-FR" sz="2000" kern="0" dirty="0"/>
              <a:t>: aider le futur chasseur à bien débuter et à acquérir les compétences nécessaires pour chasser efficacement</a:t>
            </a:r>
          </a:p>
        </p:txBody>
      </p:sp>
      <p:sp>
        <p:nvSpPr>
          <p:cNvPr id="3" name="Espace réservé du contenu 2"/>
          <p:cNvSpPr>
            <a:spLocks noGrp="1"/>
          </p:cNvSpPr>
          <p:nvPr>
            <p:ph idx="1"/>
          </p:nvPr>
        </p:nvSpPr>
        <p:spPr>
          <a:xfrm>
            <a:off x="457200" y="627479"/>
            <a:ext cx="8229600" cy="661453"/>
          </a:xfrm>
        </p:spPr>
        <p:txBody>
          <a:bodyPr/>
          <a:lstStyle/>
          <a:p>
            <a:r>
              <a:rPr lang="fr-FR" sz="2000" dirty="0"/>
              <a:t>La FFCA est une fédération d’Associations affiliées qui œuvrent dans l’intérêt général</a:t>
            </a:r>
            <a:endParaRPr lang="fr-FR" sz="1800" dirty="0"/>
          </a:p>
        </p:txBody>
      </p:sp>
    </p:spTree>
    <p:extLst>
      <p:ext uri="{BB962C8B-B14F-4D97-AF65-F5344CB8AC3E}">
        <p14:creationId xmlns:p14="http://schemas.microsoft.com/office/powerpoint/2010/main" val="873631613"/>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Magazine</a:t>
            </a: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09555" y="568798"/>
            <a:ext cx="4382090" cy="868630"/>
          </a:xfrm>
        </p:spPr>
      </p:pic>
      <p:sp>
        <p:nvSpPr>
          <p:cNvPr id="19" name="Espace réservé du contenu 2"/>
          <p:cNvSpPr txBox="1">
            <a:spLocks/>
          </p:cNvSpPr>
          <p:nvPr/>
        </p:nvSpPr>
        <p:spPr bwMode="auto">
          <a:xfrm>
            <a:off x="349696" y="1342742"/>
            <a:ext cx="8686800" cy="203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sz="2000" dirty="0"/>
              <a:t>« Chasse à l’Arc », une revue trimestrielle faite par des chasseurs et pour les chasseurs</a:t>
            </a:r>
          </a:p>
          <a:p>
            <a:pPr lvl="1"/>
            <a:r>
              <a:rPr lang="fr-FR" sz="1600" dirty="0"/>
              <a:t>récits de chasse à l’arc, photos, entretiens, études, réflexions, évènements : une revue faite par des archers et appréciée, au-delà de leur cercle, par beaucoup de chasseurs…</a:t>
            </a:r>
            <a:endParaRPr lang="fr-FR" sz="1600" kern="0" dirty="0"/>
          </a:p>
          <a:p>
            <a:pPr marL="457200" lvl="1" indent="0">
              <a:buNone/>
            </a:pPr>
            <a:endParaRPr lang="fr-FR" sz="1600" kern="0" dirty="0"/>
          </a:p>
        </p:txBody>
      </p:sp>
      <p:grpSp>
        <p:nvGrpSpPr>
          <p:cNvPr id="7" name="Groupe 6"/>
          <p:cNvGrpSpPr/>
          <p:nvPr/>
        </p:nvGrpSpPr>
        <p:grpSpPr>
          <a:xfrm>
            <a:off x="2339752" y="2715766"/>
            <a:ext cx="5191720" cy="2058765"/>
            <a:chOff x="1305808" y="1646330"/>
            <a:chExt cx="7215088" cy="2898091"/>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05808" y="1646330"/>
              <a:ext cx="1059775" cy="144000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6078" y="1646330"/>
              <a:ext cx="1011371" cy="1440000"/>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7616" y="1646330"/>
              <a:ext cx="1016895" cy="1440000"/>
            </a:xfrm>
            <a:prstGeom prst="rect">
              <a:avLst/>
            </a:prstGeom>
          </p:spPr>
        </p:pic>
        <p:pic>
          <p:nvPicPr>
            <p:cNvPr id="11" name="Imag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12368" y="1646330"/>
              <a:ext cx="1040914" cy="1440000"/>
            </a:xfrm>
            <a:prstGeom prst="rect">
              <a:avLst/>
            </a:prstGeom>
          </p:spPr>
        </p:pic>
        <p:pic>
          <p:nvPicPr>
            <p:cNvPr id="12" name="Imag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44919" y="1646330"/>
              <a:ext cx="1015200" cy="1440000"/>
            </a:xfrm>
            <a:prstGeom prst="rect">
              <a:avLst/>
            </a:prstGeom>
          </p:spPr>
        </p:pic>
        <p:pic>
          <p:nvPicPr>
            <p:cNvPr id="13" name="Imag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05808" y="3086330"/>
              <a:ext cx="1031319" cy="1440000"/>
            </a:xfrm>
            <a:prstGeom prst="rect">
              <a:avLst/>
            </a:prstGeom>
          </p:spPr>
        </p:pic>
        <p:pic>
          <p:nvPicPr>
            <p:cNvPr id="14" name="Imag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341936" y="3086330"/>
              <a:ext cx="1013631" cy="1440000"/>
            </a:xfrm>
            <a:prstGeom prst="rect">
              <a:avLst/>
            </a:prstGeom>
          </p:spPr>
        </p:pic>
        <p:pic>
          <p:nvPicPr>
            <p:cNvPr id="15" name="Imag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72967" y="3086330"/>
              <a:ext cx="1027538" cy="1440000"/>
            </a:xfrm>
            <a:prstGeom prst="rect">
              <a:avLst/>
            </a:prstGeom>
          </p:spPr>
        </p:pic>
        <p:pic>
          <p:nvPicPr>
            <p:cNvPr id="16" name="Imag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417719" y="3086330"/>
              <a:ext cx="1027200" cy="1440000"/>
            </a:xfrm>
            <a:prstGeom prst="rect">
              <a:avLst/>
            </a:prstGeom>
          </p:spPr>
        </p:pic>
        <p:pic>
          <p:nvPicPr>
            <p:cNvPr id="17" name="Imag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444919" y="3098391"/>
              <a:ext cx="1022400" cy="1440000"/>
            </a:xfrm>
            <a:prstGeom prst="rect">
              <a:avLst/>
            </a:prstGeom>
          </p:spPr>
        </p:pic>
        <p:pic>
          <p:nvPicPr>
            <p:cNvPr id="18" name="Imag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472694" y="1652360"/>
              <a:ext cx="2048202" cy="2892061"/>
            </a:xfrm>
            <a:prstGeom prst="rect">
              <a:avLst/>
            </a:prstGeom>
          </p:spPr>
        </p:pic>
      </p:grpSp>
      <p:sp>
        <p:nvSpPr>
          <p:cNvPr id="20" name="Espace réservé du texte 3"/>
          <p:cNvSpPr>
            <a:spLocks noGrp="1"/>
          </p:cNvSpPr>
          <p:nvPr>
            <p:ph type="body" sz="quarter" idx="10"/>
          </p:nvPr>
        </p:nvSpPr>
        <p:spPr>
          <a:xfrm>
            <a:off x="0" y="51470"/>
            <a:ext cx="1835696" cy="576010"/>
          </a:xfrm>
        </p:spPr>
        <p:txBody>
          <a:bodyPr/>
          <a:lstStyle/>
          <a:p>
            <a:r>
              <a:rPr lang="fr-FR" cap="small" dirty="0"/>
              <a:t>Vie Fédérale</a:t>
            </a:r>
            <a:endParaRPr lang="fr-FR" sz="1400" cap="small" dirty="0"/>
          </a:p>
        </p:txBody>
      </p:sp>
      <p:pic>
        <p:nvPicPr>
          <p:cNvPr id="21" name="Image 20"/>
          <p:cNvPicPr>
            <a:picLocks noChangeAspect="1"/>
          </p:cNvPicPr>
          <p:nvPr/>
        </p:nvPicPr>
        <p:blipFill>
          <a:blip r:embed="rId16"/>
          <a:stretch>
            <a:fillRect/>
          </a:stretch>
        </p:blipFill>
        <p:spPr>
          <a:xfrm>
            <a:off x="1979712" y="87017"/>
            <a:ext cx="535312" cy="481781"/>
          </a:xfrm>
          <a:prstGeom prst="rect">
            <a:avLst/>
          </a:prstGeom>
        </p:spPr>
      </p:pic>
    </p:spTree>
    <p:extLst>
      <p:ext uri="{BB962C8B-B14F-4D97-AF65-F5344CB8AC3E}">
        <p14:creationId xmlns:p14="http://schemas.microsoft.com/office/powerpoint/2010/main" val="1135007449"/>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Magazine</a:t>
            </a: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77801" y="771550"/>
            <a:ext cx="3978669" cy="788663"/>
          </a:xfrm>
        </p:spPr>
      </p:pic>
      <p:sp>
        <p:nvSpPr>
          <p:cNvPr id="19" name="Espace réservé du contenu 2"/>
          <p:cNvSpPr txBox="1">
            <a:spLocks/>
          </p:cNvSpPr>
          <p:nvPr/>
        </p:nvSpPr>
        <p:spPr bwMode="auto">
          <a:xfrm>
            <a:off x="1016024" y="2139702"/>
            <a:ext cx="6364288" cy="2039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r>
              <a:rPr lang="fr-FR" sz="2000" kern="0" dirty="0"/>
              <a:t>Hors série spécial JFO </a:t>
            </a:r>
          </a:p>
          <a:p>
            <a:pPr lvl="1"/>
            <a:r>
              <a:rPr lang="fr-FR" sz="1600" kern="0" dirty="0"/>
              <a:t>Votre Fédération…</a:t>
            </a:r>
          </a:p>
          <a:p>
            <a:pPr lvl="1"/>
            <a:r>
              <a:rPr lang="fr-FR" sz="1600" kern="0" dirty="0"/>
              <a:t>Des conseils….</a:t>
            </a:r>
          </a:p>
          <a:p>
            <a:pPr lvl="1"/>
            <a:r>
              <a:rPr lang="fr-FR" sz="1600" kern="0" dirty="0"/>
              <a:t>Des récits….</a:t>
            </a:r>
          </a:p>
          <a:p>
            <a:pPr marL="457200" lvl="1" indent="0">
              <a:buNone/>
            </a:pPr>
            <a:endParaRPr lang="fr-FR" sz="1600" kern="0" dirty="0"/>
          </a:p>
        </p:txBody>
      </p:sp>
      <p:sp>
        <p:nvSpPr>
          <p:cNvPr id="20" name="Espace réservé du texte 3"/>
          <p:cNvSpPr>
            <a:spLocks noGrp="1"/>
          </p:cNvSpPr>
          <p:nvPr>
            <p:ph type="body" sz="quarter" idx="10"/>
          </p:nvPr>
        </p:nvSpPr>
        <p:spPr>
          <a:xfrm>
            <a:off x="0" y="51470"/>
            <a:ext cx="1835696" cy="576010"/>
          </a:xfrm>
        </p:spPr>
        <p:txBody>
          <a:bodyPr/>
          <a:lstStyle/>
          <a:p>
            <a:r>
              <a:rPr lang="fr-FR" cap="small" dirty="0"/>
              <a:t>Vie Fédérale</a:t>
            </a:r>
            <a:endParaRPr lang="fr-FR" sz="1400" cap="small" dirty="0"/>
          </a:p>
        </p:txBody>
      </p:sp>
      <p:pic>
        <p:nvPicPr>
          <p:cNvPr id="21" name="Image 20"/>
          <p:cNvPicPr>
            <a:picLocks noChangeAspect="1"/>
          </p:cNvPicPr>
          <p:nvPr/>
        </p:nvPicPr>
        <p:blipFill>
          <a:blip r:embed="rId5"/>
          <a:stretch>
            <a:fillRect/>
          </a:stretch>
        </p:blipFill>
        <p:spPr>
          <a:xfrm>
            <a:off x="1979712" y="87017"/>
            <a:ext cx="535312" cy="481781"/>
          </a:xfrm>
          <a:prstGeom prst="rect">
            <a:avLst/>
          </a:prstGeom>
        </p:spPr>
      </p:pic>
      <p:pic>
        <p:nvPicPr>
          <p:cNvPr id="3" name="Imag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36096" y="656584"/>
            <a:ext cx="2967908" cy="4198153"/>
          </a:xfrm>
          <a:prstGeom prst="rect">
            <a:avLst/>
          </a:prstGeom>
        </p:spPr>
      </p:pic>
      <p:sp>
        <p:nvSpPr>
          <p:cNvPr id="22" name="Espace réservé du contenu 2"/>
          <p:cNvSpPr txBox="1">
            <a:spLocks/>
          </p:cNvSpPr>
          <p:nvPr/>
        </p:nvSpPr>
        <p:spPr bwMode="auto">
          <a:xfrm rot="19751208">
            <a:off x="5299870" y="1989154"/>
            <a:ext cx="3240360" cy="11358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57200" indent="-457200" algn="l" rtl="0" eaLnBrk="1" fontAlgn="base" hangingPunct="1">
              <a:spcBef>
                <a:spcPct val="20000"/>
              </a:spcBef>
              <a:spcAft>
                <a:spcPct val="0"/>
              </a:spcAft>
              <a:buFontTx/>
              <a:buBlip>
                <a:blip r:embed="rId3"/>
              </a:buBlip>
              <a:defRPr lang="fr-FR" sz="2800">
                <a:solidFill>
                  <a:srgbClr val="800000"/>
                </a:solidFill>
                <a:effectLst>
                  <a:outerShdw blurRad="38100" dist="38100" dir="2700000" algn="tl">
                    <a:srgbClr val="000000">
                      <a:alpha val="43137"/>
                    </a:srgbClr>
                  </a:outerShdw>
                </a:effectLst>
                <a:latin typeface="Trebuchet MS" pitchFamily="34" charset="0"/>
                <a:ea typeface="+mn-ea"/>
                <a:cs typeface="+mn-cs"/>
              </a:defRPr>
            </a:lvl1pPr>
            <a:lvl2pPr marL="800100" indent="-342900" algn="l" rtl="0" eaLnBrk="1" fontAlgn="base" hangingPunct="1">
              <a:spcBef>
                <a:spcPct val="20000"/>
              </a:spcBef>
              <a:spcAft>
                <a:spcPct val="0"/>
              </a:spcAft>
              <a:buFontTx/>
              <a:buBlip>
                <a:blip r:embed="rId4"/>
              </a:buBlip>
              <a:defRPr lang="fr-FR" sz="2000" i="1">
                <a:solidFill>
                  <a:schemeClr val="tx1"/>
                </a:solidFill>
                <a:latin typeface="Trebuchet MS" pitchFamily="34" charset="0"/>
              </a:defRPr>
            </a:lvl2pPr>
            <a:lvl3pPr marL="1200150" indent="-285750" algn="l" rtl="0" eaLnBrk="1" fontAlgn="base" hangingPunct="1">
              <a:spcBef>
                <a:spcPct val="20000"/>
              </a:spcBef>
              <a:spcAft>
                <a:spcPct val="0"/>
              </a:spcAft>
              <a:buFontTx/>
              <a:buBlip>
                <a:blip r:embed="rId4"/>
              </a:buBlip>
              <a:defRPr lang="fr-FR" i="1">
                <a:solidFill>
                  <a:schemeClr val="tx1"/>
                </a:solidFill>
                <a:latin typeface="Trebuchet MS" pitchFamily="34" charset="0"/>
              </a:defRPr>
            </a:lvl3pPr>
            <a:lvl4pPr marL="1600200" indent="-228600" algn="l" rtl="0" eaLnBrk="1" fontAlgn="base" hangingPunct="1">
              <a:spcBef>
                <a:spcPct val="20000"/>
              </a:spcBef>
              <a:spcAft>
                <a:spcPct val="0"/>
              </a:spcAft>
              <a:buFontTx/>
              <a:buBlip>
                <a:blip r:embed="rId4"/>
              </a:buBlip>
              <a:defRPr lang="fr-FR" sz="1600" i="1">
                <a:solidFill>
                  <a:schemeClr val="tx1"/>
                </a:solidFill>
                <a:latin typeface="Trebuchet MS" pitchFamily="34" charset="0"/>
              </a:defRPr>
            </a:lvl4pPr>
            <a:lvl5pPr marL="2057400" indent="-228600" algn="l" rtl="0" eaLnBrk="1" fontAlgn="base" hangingPunct="1">
              <a:spcBef>
                <a:spcPct val="20000"/>
              </a:spcBef>
              <a:spcAft>
                <a:spcPct val="0"/>
              </a:spcAft>
              <a:buFontTx/>
              <a:buBlip>
                <a:blip r:embed="rId4"/>
              </a:buBlip>
              <a:defRPr sz="2000">
                <a:solidFill>
                  <a:schemeClr val="tx1"/>
                </a:solidFill>
                <a:latin typeface="Trebuchet MS" pitchFamily="34" charset="0"/>
              </a:defRPr>
            </a:lvl5pPr>
            <a:lvl6pPr marL="2514600" indent="-228600" algn="l" rtl="0" eaLnBrk="1" fontAlgn="base" hangingPunct="1">
              <a:spcBef>
                <a:spcPct val="20000"/>
              </a:spcBef>
              <a:spcAft>
                <a:spcPct val="0"/>
              </a:spcAft>
              <a:buChar char="»"/>
              <a:defRPr sz="2000">
                <a:solidFill>
                  <a:srgbClr val="006600"/>
                </a:solidFill>
                <a:latin typeface="+mn-lt"/>
              </a:defRPr>
            </a:lvl6pPr>
            <a:lvl7pPr marL="2971800" indent="-228600" algn="l" rtl="0" eaLnBrk="1" fontAlgn="base" hangingPunct="1">
              <a:spcBef>
                <a:spcPct val="20000"/>
              </a:spcBef>
              <a:spcAft>
                <a:spcPct val="0"/>
              </a:spcAft>
              <a:buChar char="»"/>
              <a:defRPr sz="2000">
                <a:solidFill>
                  <a:srgbClr val="006600"/>
                </a:solidFill>
                <a:latin typeface="+mn-lt"/>
              </a:defRPr>
            </a:lvl7pPr>
            <a:lvl8pPr marL="3429000" indent="-228600" algn="l" rtl="0" eaLnBrk="1" fontAlgn="base" hangingPunct="1">
              <a:spcBef>
                <a:spcPct val="20000"/>
              </a:spcBef>
              <a:spcAft>
                <a:spcPct val="0"/>
              </a:spcAft>
              <a:buChar char="»"/>
              <a:defRPr sz="2000">
                <a:solidFill>
                  <a:srgbClr val="006600"/>
                </a:solidFill>
                <a:latin typeface="+mn-lt"/>
              </a:defRPr>
            </a:lvl8pPr>
            <a:lvl9pPr marL="3886200" indent="-228600" algn="l" rtl="0" eaLnBrk="1" fontAlgn="base" hangingPunct="1">
              <a:spcBef>
                <a:spcPct val="20000"/>
              </a:spcBef>
              <a:spcAft>
                <a:spcPct val="0"/>
              </a:spcAft>
              <a:buChar char="»"/>
              <a:defRPr sz="2000">
                <a:solidFill>
                  <a:srgbClr val="006600"/>
                </a:solidFill>
                <a:latin typeface="+mn-lt"/>
              </a:defRPr>
            </a:lvl9pPr>
          </a:lstStyle>
          <a:p>
            <a:pPr marL="0" indent="0" algn="ctr">
              <a:buNone/>
            </a:pPr>
            <a:r>
              <a:rPr lang="fr-FR" sz="2400" kern="0" dirty="0">
                <a:solidFill>
                  <a:srgbClr val="FCD600"/>
                </a:solidFill>
              </a:rPr>
              <a:t>A télécharger gratuitement sur FFCA.net</a:t>
            </a:r>
          </a:p>
          <a:p>
            <a:pPr marL="457200" lvl="1" indent="0" algn="ctr">
              <a:buNone/>
            </a:pPr>
            <a:endParaRPr lang="fr-FR" sz="1600" kern="0" dirty="0">
              <a:solidFill>
                <a:srgbClr val="FCD600"/>
              </a:solidFill>
            </a:endParaRPr>
          </a:p>
        </p:txBody>
      </p:sp>
    </p:spTree>
    <p:extLst>
      <p:ext uri="{BB962C8B-B14F-4D97-AF65-F5344CB8AC3E}">
        <p14:creationId xmlns:p14="http://schemas.microsoft.com/office/powerpoint/2010/main" val="3374792439"/>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noFill/>
        </p:spPr>
        <p:txBody>
          <a:bodyPr/>
          <a:lstStyle/>
          <a:p>
            <a:pPr eaLnBrk="1" hangingPunct="1"/>
            <a:endParaRPr lang="fr-FR" sz="2000" b="0" i="1" dirty="0"/>
          </a:p>
        </p:txBody>
      </p:sp>
      <p:sp>
        <p:nvSpPr>
          <p:cNvPr id="3" name="Espace réservé du texte 2"/>
          <p:cNvSpPr>
            <a:spLocks noGrp="1"/>
          </p:cNvSpPr>
          <p:nvPr>
            <p:ph type="body" sz="quarter" idx="10"/>
          </p:nvPr>
        </p:nvSpPr>
        <p:spPr/>
        <p:txBody>
          <a:bodyPr/>
          <a:lstStyle/>
          <a:p>
            <a:r>
              <a:rPr lang="fr-FR" dirty="0"/>
              <a:t>MERCI DE VOTRE ATTENTION</a:t>
            </a:r>
          </a:p>
        </p:txBody>
      </p:sp>
      <p:sp>
        <p:nvSpPr>
          <p:cNvPr id="4" name="Espace réservé du texte 3"/>
          <p:cNvSpPr>
            <a:spLocks noGrp="1"/>
          </p:cNvSpPr>
          <p:nvPr>
            <p:ph type="body" sz="quarter" idx="11"/>
          </p:nvPr>
        </p:nvSpPr>
        <p:spPr/>
        <p:txBody>
          <a:bodyPr/>
          <a:lstStyle/>
          <a:p>
            <a:r>
              <a:rPr lang="fr-FR" dirty="0"/>
              <a:t>FFCA</a:t>
            </a:r>
          </a:p>
        </p:txBody>
      </p:sp>
      <p:pic>
        <p:nvPicPr>
          <p:cNvPr id="7" name="Image 6"/>
          <p:cNvPicPr>
            <a:picLocks noChangeAspect="1"/>
          </p:cNvPicPr>
          <p:nvPr/>
        </p:nvPicPr>
        <p:blipFill>
          <a:blip r:embed="rId3"/>
          <a:stretch>
            <a:fillRect/>
          </a:stretch>
        </p:blipFill>
        <p:spPr>
          <a:xfrm>
            <a:off x="1979712" y="87017"/>
            <a:ext cx="535312" cy="481781"/>
          </a:xfrm>
          <a:prstGeom prst="rect">
            <a:avLst/>
          </a:prstGeom>
        </p:spPr>
      </p:pic>
      <p:sp>
        <p:nvSpPr>
          <p:cNvPr id="5" name="Sous-titre 4"/>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96389973"/>
      </p:ext>
    </p:extLst>
  </p:cSld>
  <p:clrMapOvr>
    <a:masterClrMapping/>
  </p:clrMapOvr>
  <p:transition>
    <p:fade/>
  </p:transition>
</p:sld>
</file>

<file path=ppt/theme/theme1.xml><?xml version="1.0" encoding="utf-8"?>
<a:theme xmlns:a="http://schemas.openxmlformats.org/drawingml/2006/main" name="FFCA2016">
  <a:themeElements>
    <a:clrScheme name="1_FFCA 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FFCA 200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fr-FR" sz="1800" b="0" i="0" u="none" strike="noStrike" cap="none" normalizeH="0" baseline="0" smtClean="0">
            <a:ln>
              <a:noFill/>
            </a:ln>
            <a:solidFill>
              <a:schemeClr val="tx1"/>
            </a:solidFill>
            <a:effectLst/>
            <a:latin typeface="Arial" charset="0"/>
          </a:defRPr>
        </a:defPPr>
      </a:lstStyle>
    </a:lnDef>
  </a:objectDefaults>
  <a:extraClrSchemeLst>
    <a:extraClrScheme>
      <a:clrScheme name="1_FFCA 200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FFCA 2006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FFCA 2006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FFCA 2006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FFCA 2006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FFCA 2006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FFCA 2006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FFCA 2006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FFCA 2006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FFCA 2006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FFCA 2006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FFCA 2006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odele-ffca-2016" id="{AE052D16-8E07-4FDD-9B1F-40A96ECA55F8}" vid="{D2CBC76C-1DB0-4C5D-A695-1FE4E2AA42F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modele-ffca-2016</Template>
  <TotalTime>67</TotalTime>
  <Words>6398</Words>
  <Application>Microsoft Office PowerPoint</Application>
  <PresentationFormat>Affichage à l'écran (16:9)</PresentationFormat>
  <Paragraphs>908</Paragraphs>
  <Slides>96</Slides>
  <Notes>91</Notes>
  <HiddenSlides>0</HiddenSlides>
  <MMClips>2</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2</vt:i4>
      </vt:variant>
      <vt:variant>
        <vt:lpstr>Titres des diapositives</vt:lpstr>
      </vt:variant>
      <vt:variant>
        <vt:i4>96</vt:i4>
      </vt:variant>
    </vt:vector>
  </HeadingPairs>
  <TitlesOfParts>
    <vt:vector size="109" baseType="lpstr">
      <vt:lpstr>Arial</vt:lpstr>
      <vt:lpstr>Arial Black</vt:lpstr>
      <vt:lpstr>Calibri</vt:lpstr>
      <vt:lpstr>Comic Sans MS</vt:lpstr>
      <vt:lpstr>Miriam Fixed</vt:lpstr>
      <vt:lpstr>New York</vt:lpstr>
      <vt:lpstr>Symbol</vt:lpstr>
      <vt:lpstr>Times New Roman</vt:lpstr>
      <vt:lpstr>Trebuchet MS</vt:lpstr>
      <vt:lpstr>Wingdings</vt:lpstr>
      <vt:lpstr>FFCA2016</vt:lpstr>
      <vt:lpstr>Photo Editor Photo</vt:lpstr>
      <vt:lpstr>Image bitmap</vt:lpstr>
      <vt:lpstr>Présentation PowerPoint</vt:lpstr>
      <vt:lpstr>Programme de la formation</vt:lpstr>
      <vt:lpstr>Objectifs</vt:lpstr>
      <vt:lpstr>Objectifs</vt:lpstr>
      <vt:lpstr>Quelques repères historiques</vt:lpstr>
      <vt:lpstr>Présentation PowerPoint</vt:lpstr>
      <vt:lpstr>Choisir l’arc, c’est rechercher…</vt:lpstr>
      <vt:lpstr>Choisir l’arc, c’est accepter…</vt:lpstr>
      <vt:lpstr>Choisir l’arc, c’est tirer près…</vt:lpstr>
      <vt:lpstr>Choisir l’arc, c’est…</vt:lpstr>
      <vt:lpstr>Gibiers chassables à l’arc</vt:lpstr>
      <vt:lpstr>Techniques de chasse</vt:lpstr>
      <vt:lpstr>Grand Gibier</vt:lpstr>
      <vt:lpstr>Petit Gibier</vt:lpstr>
      <vt:lpstr>Présentation PowerPoint</vt:lpstr>
      <vt:lpstr>Présentation PowerPoint</vt:lpstr>
      <vt:lpstr>Tirer pour tuer…</vt:lpstr>
      <vt:lpstr>Où viser ?</vt:lpstr>
      <vt:lpstr>Anatomie</vt:lpstr>
      <vt:lpstr>Anatomie</vt:lpstr>
      <vt:lpstr>Un gibier de profil…</vt:lpstr>
      <vt:lpstr>Et si le gibier n’est pas de profil ?</vt:lpstr>
      <vt:lpstr>Tirs à proscrire</vt:lpstr>
      <vt:lpstr>Tir à la course !</vt:lpstr>
      <vt:lpstr>Saut de la corde (vidéo)</vt:lpstr>
      <vt:lpstr>Analyse du Saut de la corde (1)</vt:lpstr>
      <vt:lpstr>Analyse du Saut de la corde (2)</vt:lpstr>
      <vt:lpstr>Analyse du Saut de la corde (3)</vt:lpstr>
      <vt:lpstr>Analyse du Saut de la corde (4)</vt:lpstr>
      <vt:lpstr>Analyse du Saut de la corde (5)</vt:lpstr>
      <vt:lpstr>Tirs à proscrire : résumé</vt:lpstr>
      <vt:lpstr>Après le tir d’un Grand Gibier</vt:lpstr>
      <vt:lpstr>Après le tir d’un Grand Gibier</vt:lpstr>
      <vt:lpstr>Présentation PowerPoint</vt:lpstr>
      <vt:lpstr>Arcs de chasse</vt:lpstr>
      <vt:lpstr>Quelques termes</vt:lpstr>
      <vt:lpstr>Quelques termes</vt:lpstr>
      <vt:lpstr>Quelques termes</vt:lpstr>
      <vt:lpstr>Choisir son arc</vt:lpstr>
      <vt:lpstr>Arcs traditionnels</vt:lpstr>
      <vt:lpstr>Description d’un « tradi »</vt:lpstr>
      <vt:lpstr>Arcs traditionnels</vt:lpstr>
      <vt:lpstr>Arcs à mécanisme</vt:lpstr>
      <vt:lpstr>Description d’un « compound »</vt:lpstr>
      <vt:lpstr>Arcs à mécanisme</vt:lpstr>
      <vt:lpstr>Cordes &amp; Câbles</vt:lpstr>
      <vt:lpstr>Cordes &amp; Câbles</vt:lpstr>
      <vt:lpstr>Présentation PowerPoint</vt:lpstr>
      <vt:lpstr>La flèche</vt:lpstr>
      <vt:lpstr>Le spine</vt:lpstr>
      <vt:lpstr>Le paradoxe de l’archer</vt:lpstr>
      <vt:lpstr>Le fût</vt:lpstr>
      <vt:lpstr>L’empennage</vt:lpstr>
      <vt:lpstr>L’empennage</vt:lpstr>
      <vt:lpstr>Les encoches</vt:lpstr>
      <vt:lpstr>Le choix d’une pointe de chasse</vt:lpstr>
      <vt:lpstr>Les lames articulées…</vt:lpstr>
      <vt:lpstr>Les lames articulées…</vt:lpstr>
      <vt:lpstr>Test d’affûtage</vt:lpstr>
      <vt:lpstr>Le choix d’une pointe de chasse</vt:lpstr>
      <vt:lpstr>Le choix d’une pointe de chasse</vt:lpstr>
      <vt:lpstr>Du poids total des flèches…</vt:lpstr>
      <vt:lpstr>Présentation PowerPoint</vt:lpstr>
      <vt:lpstr>Les accessoires indispensables</vt:lpstr>
      <vt:lpstr>Les accessoires indispensables</vt:lpstr>
      <vt:lpstr>La boîte à outils</vt:lpstr>
      <vt:lpstr>La boîte à outils</vt:lpstr>
      <vt:lpstr>Présentation PowerPoint</vt:lpstr>
      <vt:lpstr>L’entraînement</vt:lpstr>
      <vt:lpstr>Techniques de tir </vt:lpstr>
      <vt:lpstr>Techniques de tir </vt:lpstr>
      <vt:lpstr>Méthodes d’entraînement </vt:lpstr>
      <vt:lpstr>Méthodes d’entraînement </vt:lpstr>
      <vt:lpstr>Présentation PowerPoint</vt:lpstr>
      <vt:lpstr>Sécurité</vt:lpstr>
      <vt:lpstr>Sécurité</vt:lpstr>
      <vt:lpstr>Sécurité</vt:lpstr>
      <vt:lpstr>Sécurité</vt:lpstr>
      <vt:lpstr>Sécurité</vt:lpstr>
      <vt:lpstr>Présentation PowerPoint</vt:lpstr>
      <vt:lpstr>Chasser en règle</vt:lpstr>
      <vt:lpstr>Chasser en règle</vt:lpstr>
      <vt:lpstr>Action de chasse</vt:lpstr>
      <vt:lpstr>Le matériel</vt:lpstr>
      <vt:lpstr>Tirs non fichants</vt:lpstr>
      <vt:lpstr>Pour la chasse du grand gibier</vt:lpstr>
      <vt:lpstr>Transport des arcs</vt:lpstr>
      <vt:lpstr>Présentation PowerPoint</vt:lpstr>
      <vt:lpstr>Formation Pratique à la Chasse à l’Arc</vt:lpstr>
      <vt:lpstr>Formation Pratique à la Chasse à l’Arc</vt:lpstr>
      <vt:lpstr>LA FFCA</vt:lpstr>
      <vt:lpstr> La FFCA</vt:lpstr>
      <vt:lpstr>Les associations affiliées FFCA</vt:lpstr>
      <vt:lpstr>Le Magazine</vt:lpstr>
      <vt:lpstr>Le Magazine</vt:lpstr>
      <vt:lpstr>Présentation PowerPoint</vt:lpstr>
    </vt:vector>
  </TitlesOfParts>
  <Company>Thales SPACE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yves butel</dc:creator>
  <cp:lastModifiedBy>Déborah Lambert</cp:lastModifiedBy>
  <cp:revision>49</cp:revision>
  <cp:lastPrinted>2017-04-19T06:56:53Z</cp:lastPrinted>
  <dcterms:created xsi:type="dcterms:W3CDTF">2016-01-31T08:55:25Z</dcterms:created>
  <dcterms:modified xsi:type="dcterms:W3CDTF">2017-04-27T06:41:38Z</dcterms:modified>
</cp:coreProperties>
</file>