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çois Auroy" initials="FA" lastIdx="0" clrIdx="0">
    <p:extLst>
      <p:ext uri="{19B8F6BF-5375-455C-9EA6-DF929625EA0E}">
        <p15:presenceInfo xmlns:p15="http://schemas.microsoft.com/office/powerpoint/2012/main" userId="S-1-5-21-3171528604-2422255623-2916600260-11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24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45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56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84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35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91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5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85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37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86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370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A6956-CB3D-45DE-8A52-75302595AAC8}" type="datetimeFigureOut">
              <a:rPr lang="fr-FR" smtClean="0"/>
              <a:t>04/01/2021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E12F0-3BAE-4B49-8899-E86C5608C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16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76" y="222590"/>
            <a:ext cx="2585100" cy="2374549"/>
          </a:xfrm>
          <a:prstGeom prst="rect">
            <a:avLst/>
          </a:prstGeom>
          <a:effectLst>
            <a:glow rad="127000">
              <a:schemeClr val="accent1"/>
            </a:glow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96298" y="917740"/>
            <a:ext cx="935664" cy="2564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200" b="1" dirty="0"/>
              <a:t>PRESIDENT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53407" y="1854691"/>
            <a:ext cx="1721907" cy="82252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200" b="1" dirty="0" smtClean="0"/>
              <a:t>Directeur </a:t>
            </a:r>
            <a:r>
              <a:rPr lang="fr-FR" sz="1200" b="1" dirty="0"/>
              <a:t>administratif et financier</a:t>
            </a:r>
          </a:p>
          <a:p>
            <a:r>
              <a:rPr lang="fr-FR" sz="1200" b="1" dirty="0" smtClean="0"/>
              <a:t>C. DE ALMEIDA</a:t>
            </a:r>
            <a:endParaRPr lang="fr-FR" sz="1200" dirty="0"/>
          </a:p>
        </p:txBody>
      </p:sp>
      <p:sp>
        <p:nvSpPr>
          <p:cNvPr id="4" name="Rectangle 3"/>
          <p:cNvSpPr/>
          <p:nvPr/>
        </p:nvSpPr>
        <p:spPr>
          <a:xfrm>
            <a:off x="4833146" y="251907"/>
            <a:ext cx="2029595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sz="1200" b="1" dirty="0"/>
              <a:t>CONSEIL D’ADMINISTRATION</a:t>
            </a:r>
          </a:p>
        </p:txBody>
      </p:sp>
      <p:cxnSp>
        <p:nvCxnSpPr>
          <p:cNvPr id="9" name="Connecteur droit avec flèche 8"/>
          <p:cNvCxnSpPr>
            <a:stCxn id="4" idx="2"/>
          </p:cNvCxnSpPr>
          <p:nvPr/>
        </p:nvCxnSpPr>
        <p:spPr>
          <a:xfrm>
            <a:off x="5847944" y="528906"/>
            <a:ext cx="0" cy="3888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4039496" y="700543"/>
            <a:ext cx="1036071" cy="10884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8508975" y="4955374"/>
            <a:ext cx="1573619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Prévention </a:t>
            </a:r>
            <a:r>
              <a:rPr lang="fr-FR" sz="1200" b="1" dirty="0" smtClean="0"/>
              <a:t>Dégâts</a:t>
            </a:r>
            <a:endParaRPr lang="fr-FR" sz="1200" b="1" dirty="0"/>
          </a:p>
          <a:p>
            <a:pPr algn="ctr"/>
            <a:r>
              <a:rPr lang="fr-FR" sz="1200" dirty="0" smtClean="0"/>
              <a:t>Bruno QUENEE</a:t>
            </a:r>
            <a:endParaRPr lang="fr-FR" sz="1200" dirty="0"/>
          </a:p>
          <a:p>
            <a:pPr algn="ctr"/>
            <a:r>
              <a:rPr lang="fr-FR" sz="1200" dirty="0" smtClean="0"/>
              <a:t>Eric JOURDAIN</a:t>
            </a:r>
            <a:endParaRPr lang="fr-FR" sz="1200" dirty="0"/>
          </a:p>
        </p:txBody>
      </p:sp>
      <p:cxnSp>
        <p:nvCxnSpPr>
          <p:cNvPr id="47" name="Connecteur droit avec flèche 46"/>
          <p:cNvCxnSpPr>
            <a:stCxn id="16" idx="2"/>
          </p:cNvCxnSpPr>
          <p:nvPr/>
        </p:nvCxnSpPr>
        <p:spPr>
          <a:xfrm>
            <a:off x="9172950" y="3499030"/>
            <a:ext cx="0" cy="13472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ous-titre 2"/>
          <p:cNvSpPr txBox="1">
            <a:spLocks/>
          </p:cNvSpPr>
          <p:nvPr/>
        </p:nvSpPr>
        <p:spPr>
          <a:xfrm>
            <a:off x="6766820" y="1837033"/>
            <a:ext cx="1613609" cy="8401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 smtClean="0"/>
              <a:t>Directeur Technique</a:t>
            </a:r>
          </a:p>
          <a:p>
            <a:r>
              <a:rPr lang="fr-FR" sz="1200" b="1" dirty="0" smtClean="0"/>
              <a:t>F. AUROY</a:t>
            </a:r>
            <a:endParaRPr lang="fr-FR" sz="1200" dirty="0"/>
          </a:p>
        </p:txBody>
      </p:sp>
      <p:cxnSp>
        <p:nvCxnSpPr>
          <p:cNvPr id="41" name="Connecteur droit avec flèche 40"/>
          <p:cNvCxnSpPr/>
          <p:nvPr/>
        </p:nvCxnSpPr>
        <p:spPr>
          <a:xfrm flipH="1" flipV="1">
            <a:off x="6633000" y="668052"/>
            <a:ext cx="895548" cy="10884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V="1">
            <a:off x="4633741" y="1125216"/>
            <a:ext cx="657437" cy="66373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6437082" y="1124644"/>
            <a:ext cx="525672" cy="6643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986878" y="3221682"/>
            <a:ext cx="3478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Service Administratif</a:t>
            </a:r>
            <a:endParaRPr lang="fr-FR" sz="1200" b="1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2823327" y="2542032"/>
            <a:ext cx="532521" cy="5876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1550426" y="3602068"/>
            <a:ext cx="881878" cy="1043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46304" y="4655784"/>
            <a:ext cx="3639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Accueil</a:t>
            </a:r>
            <a:r>
              <a:rPr lang="fr-FR" sz="1200" b="1" dirty="0"/>
              <a:t>, secrétariat administratif et technique, comptabilité, communication</a:t>
            </a:r>
          </a:p>
          <a:p>
            <a:r>
              <a:rPr lang="fr-FR" sz="1200" dirty="0" smtClean="0"/>
              <a:t>- Claire BATALIE: Responsable Guichet unique</a:t>
            </a:r>
          </a:p>
          <a:p>
            <a:r>
              <a:rPr lang="fr-FR" sz="1200" dirty="0" smtClean="0"/>
              <a:t>- Déborah LAMBERT</a:t>
            </a:r>
          </a:p>
          <a:p>
            <a:r>
              <a:rPr lang="fr-FR" sz="1200" dirty="0" smtClean="0"/>
              <a:t>- Amélie BOEYKENS</a:t>
            </a:r>
          </a:p>
          <a:p>
            <a:r>
              <a:rPr lang="fr-FR" sz="1200" dirty="0" smtClean="0"/>
              <a:t>- Angélique DESPINOY</a:t>
            </a:r>
          </a:p>
          <a:p>
            <a:r>
              <a:rPr lang="fr-FR" sz="1200" dirty="0" smtClean="0"/>
              <a:t>- Anne-Sophie LEDENT 50%</a:t>
            </a:r>
          </a:p>
          <a:p>
            <a:r>
              <a:rPr lang="fr-FR" sz="1200" dirty="0" smtClean="0"/>
              <a:t>- Lyse QUENU: Chargée de communication</a:t>
            </a:r>
            <a:endParaRPr lang="fr-FR" sz="1200" dirty="0"/>
          </a:p>
        </p:txBody>
      </p:sp>
      <p:cxnSp>
        <p:nvCxnSpPr>
          <p:cNvPr id="24" name="Connecteur droit avec flèche 23"/>
          <p:cNvCxnSpPr/>
          <p:nvPr/>
        </p:nvCxnSpPr>
        <p:spPr>
          <a:xfrm flipH="1" flipV="1">
            <a:off x="8473440" y="2542032"/>
            <a:ext cx="531248" cy="57044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8141196" y="3222031"/>
            <a:ext cx="2063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Service Technique</a:t>
            </a:r>
            <a:endParaRPr lang="fr-FR" sz="1200" b="1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 flipV="1">
            <a:off x="9883673" y="3395761"/>
            <a:ext cx="601528" cy="4973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7835692" y="3395761"/>
            <a:ext cx="576776" cy="45490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4030120" y="3888110"/>
            <a:ext cx="43603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Coordinateurs départementaux</a:t>
            </a:r>
          </a:p>
          <a:p>
            <a:r>
              <a:rPr lang="fr-FR" sz="1200" dirty="0" smtClean="0"/>
              <a:t>- Olivier DECOUT:  « </a:t>
            </a:r>
            <a:r>
              <a:rPr lang="fr-FR" sz="1200" dirty="0"/>
              <a:t>A</a:t>
            </a:r>
            <a:r>
              <a:rPr lang="fr-FR" sz="1200" dirty="0" smtClean="0"/>
              <a:t>gents », Police de la chasse, formation Permis de chasser…</a:t>
            </a:r>
          </a:p>
          <a:p>
            <a:r>
              <a:rPr lang="fr-FR" sz="1200" dirty="0" smtClean="0"/>
              <a:t>- Grégory BINOIT: Formation « remise à niveau » décennale des chasseurs + autres formations</a:t>
            </a:r>
          </a:p>
          <a:p>
            <a:r>
              <a:rPr lang="fr-FR" sz="1200" dirty="0" smtClean="0"/>
              <a:t>- Philippe IVANIC: Politique « Petit gibier », PGCA, VNF, ACCA…</a:t>
            </a:r>
          </a:p>
          <a:p>
            <a:r>
              <a:rPr lang="fr-FR" sz="1200" dirty="0" smtClean="0"/>
              <a:t>- Ivan SION: Politique « Grand Gibier », Plan de chasse GG, Suivi fructification forestière, Coordination Prévention des dégâts…</a:t>
            </a:r>
          </a:p>
          <a:p>
            <a:r>
              <a:rPr lang="fr-FR" sz="1200" dirty="0" smtClean="0"/>
              <a:t>- Laurent PAUWELS: CYNEF, ESOD, suivi « sanitaire »…</a:t>
            </a:r>
          </a:p>
          <a:p>
            <a:r>
              <a:rPr lang="fr-FR" sz="1200" dirty="0" smtClean="0"/>
              <a:t>- Jérémy SAGEZ: Politique « Gibier d’eau », ENS, bases de données techniques, nouvelles technologies (tablette, drone)…</a:t>
            </a:r>
          </a:p>
          <a:p>
            <a:r>
              <a:rPr lang="fr-FR" sz="1200" dirty="0" smtClean="0"/>
              <a:t>- Julien LUTTUN: Politique « zones humides », terrains de la Fondation, ISNEA, bases de données techniques et cartographie…</a:t>
            </a:r>
          </a:p>
          <a:p>
            <a:r>
              <a:rPr lang="fr-FR" sz="1200" dirty="0" smtClean="0"/>
              <a:t>- Damien BREBION: Politique « aménagement des territoires de plaine », Communauté d’agglo et EPCI, migrateurs terrestres</a:t>
            </a:r>
          </a:p>
          <a:p>
            <a:pPr marL="171450" indent="-171450">
              <a:buFontTx/>
              <a:buChar char="-"/>
            </a:pPr>
            <a:endParaRPr lang="fr-FR" sz="1200" dirty="0" smtClean="0"/>
          </a:p>
          <a:p>
            <a:pPr marL="171450" indent="-171450">
              <a:buFontTx/>
              <a:buChar char="-"/>
            </a:pPr>
            <a:endParaRPr lang="fr-FR" sz="1200" dirty="0"/>
          </a:p>
          <a:p>
            <a:pPr marL="171450" indent="-171450">
              <a:buFontTx/>
              <a:buChar char="-"/>
            </a:pPr>
            <a:endParaRPr lang="fr-FR" sz="1200" b="1" dirty="0" smtClean="0"/>
          </a:p>
          <a:p>
            <a:pPr marL="171450" indent="-171450">
              <a:buFontTx/>
              <a:buChar char="-"/>
            </a:pPr>
            <a:endParaRPr lang="fr-FR" sz="1200" b="1" dirty="0"/>
          </a:p>
          <a:p>
            <a:pPr marL="171450" indent="-171450">
              <a:buFontTx/>
              <a:buChar char="-"/>
            </a:pPr>
            <a:endParaRPr lang="fr-FR" sz="1200" b="1" dirty="0" smtClean="0"/>
          </a:p>
          <a:p>
            <a:endParaRPr lang="fr-FR" sz="1200" dirty="0"/>
          </a:p>
        </p:txBody>
      </p:sp>
      <p:sp>
        <p:nvSpPr>
          <p:cNvPr id="55" name="Double flèche horizontale 54"/>
          <p:cNvSpPr/>
          <p:nvPr/>
        </p:nvSpPr>
        <p:spPr>
          <a:xfrm>
            <a:off x="5601404" y="2091557"/>
            <a:ext cx="690114" cy="375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Double flèche horizontale 55"/>
          <p:cNvSpPr/>
          <p:nvPr/>
        </p:nvSpPr>
        <p:spPr>
          <a:xfrm>
            <a:off x="4314361" y="3112478"/>
            <a:ext cx="3546338" cy="375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Double flèche horizontale 56"/>
          <p:cNvSpPr/>
          <p:nvPr/>
        </p:nvSpPr>
        <p:spPr>
          <a:xfrm>
            <a:off x="3229642" y="5028797"/>
            <a:ext cx="690114" cy="375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Double flèche horizontale 57"/>
          <p:cNvSpPr/>
          <p:nvPr/>
        </p:nvSpPr>
        <p:spPr>
          <a:xfrm>
            <a:off x="8839518" y="5873269"/>
            <a:ext cx="690114" cy="375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10332720" y="3850670"/>
            <a:ext cx="1859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/>
              <a:t>Agents territoriaux</a:t>
            </a:r>
          </a:p>
          <a:p>
            <a:endParaRPr lang="fr-FR" sz="1200" b="1" dirty="0" smtClean="0"/>
          </a:p>
          <a:p>
            <a:r>
              <a:rPr lang="fr-FR" sz="1200" dirty="0" smtClean="0"/>
              <a:t>- Bastien OGEZ</a:t>
            </a:r>
          </a:p>
          <a:p>
            <a:r>
              <a:rPr lang="fr-FR" sz="1200" dirty="0" smtClean="0"/>
              <a:t>- Jean Matthieu BOURDON</a:t>
            </a:r>
          </a:p>
          <a:p>
            <a:r>
              <a:rPr lang="fr-FR" sz="1200" dirty="0" smtClean="0"/>
              <a:t>- Quentin LECOEUVRE</a:t>
            </a:r>
          </a:p>
          <a:p>
            <a:r>
              <a:rPr lang="fr-FR" sz="1200" dirty="0" smtClean="0"/>
              <a:t>- Maxime GALET</a:t>
            </a:r>
          </a:p>
          <a:p>
            <a:r>
              <a:rPr lang="fr-FR" sz="1200" dirty="0" smtClean="0"/>
              <a:t>- Jean Luc DELCOURT</a:t>
            </a:r>
          </a:p>
          <a:p>
            <a:r>
              <a:rPr lang="fr-FR" sz="1200" dirty="0" smtClean="0"/>
              <a:t>- Philippe </a:t>
            </a:r>
            <a:r>
              <a:rPr lang="fr-FR" sz="1000" dirty="0" smtClean="0"/>
              <a:t>DEVLEESCHAUWER</a:t>
            </a:r>
          </a:p>
          <a:p>
            <a:r>
              <a:rPr lang="fr-FR" sz="1200" dirty="0" smtClean="0"/>
              <a:t>- Emilien HENNEBELLE</a:t>
            </a:r>
          </a:p>
          <a:p>
            <a:r>
              <a:rPr lang="fr-FR" sz="1200" dirty="0" smtClean="0"/>
              <a:t>- Sébastien DERACHE</a:t>
            </a:r>
          </a:p>
          <a:p>
            <a:r>
              <a:rPr lang="fr-FR" sz="1200" dirty="0" smtClean="0"/>
              <a:t>- Jonathan PIETTE</a:t>
            </a:r>
          </a:p>
          <a:p>
            <a:pPr marL="171450" indent="-171450">
              <a:buFontTx/>
              <a:buChar char="-"/>
            </a:pPr>
            <a:endParaRPr lang="fr-FR" sz="1200" dirty="0"/>
          </a:p>
        </p:txBody>
      </p:sp>
      <p:cxnSp>
        <p:nvCxnSpPr>
          <p:cNvPr id="68" name="Connecteur droit avec flèche 67"/>
          <p:cNvCxnSpPr/>
          <p:nvPr/>
        </p:nvCxnSpPr>
        <p:spPr>
          <a:xfrm flipV="1">
            <a:off x="8182628" y="5102352"/>
            <a:ext cx="395602" cy="118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Double flèche horizontale 72"/>
          <p:cNvSpPr/>
          <p:nvPr/>
        </p:nvSpPr>
        <p:spPr>
          <a:xfrm>
            <a:off x="8795316" y="4337317"/>
            <a:ext cx="690114" cy="375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Double flèche horizontale 73"/>
          <p:cNvSpPr/>
          <p:nvPr/>
        </p:nvSpPr>
        <p:spPr>
          <a:xfrm>
            <a:off x="9820960" y="5090695"/>
            <a:ext cx="449048" cy="3756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5" name="Connecteur droit avec flèche 74"/>
          <p:cNvCxnSpPr/>
          <p:nvPr/>
        </p:nvCxnSpPr>
        <p:spPr>
          <a:xfrm flipV="1">
            <a:off x="8214667" y="5466382"/>
            <a:ext cx="395602" cy="118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ccolade ouvrante 4"/>
          <p:cNvSpPr/>
          <p:nvPr/>
        </p:nvSpPr>
        <p:spPr>
          <a:xfrm>
            <a:off x="10298760" y="4304588"/>
            <a:ext cx="161467" cy="1944368"/>
          </a:xfrm>
          <a:prstGeom prst="leftBrace">
            <a:avLst>
              <a:gd name="adj1" fmla="val 8333"/>
              <a:gd name="adj2" fmla="val 509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173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102</Words>
  <Application>Microsoft Office PowerPoint</Application>
  <PresentationFormat>Grand écran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PRESIDENT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POLITIQUE FEDERALE</dc:title>
  <dc:creator>François Auroy</dc:creator>
  <cp:lastModifiedBy>François Auroy</cp:lastModifiedBy>
  <cp:revision>63</cp:revision>
  <cp:lastPrinted>2020-12-17T14:29:45Z</cp:lastPrinted>
  <dcterms:created xsi:type="dcterms:W3CDTF">2020-12-10T09:34:49Z</dcterms:created>
  <dcterms:modified xsi:type="dcterms:W3CDTF">2021-01-04T07:37:46Z</dcterms:modified>
</cp:coreProperties>
</file>